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316" r:id="rId3"/>
    <p:sldId id="257" r:id="rId4"/>
    <p:sldId id="307" r:id="rId5"/>
    <p:sldId id="374" r:id="rId6"/>
    <p:sldId id="373" r:id="rId7"/>
    <p:sldId id="369" r:id="rId8"/>
    <p:sldId id="376" r:id="rId9"/>
    <p:sldId id="377" r:id="rId10"/>
    <p:sldId id="378" r:id="rId11"/>
    <p:sldId id="389" r:id="rId12"/>
    <p:sldId id="390" r:id="rId13"/>
    <p:sldId id="391" r:id="rId14"/>
    <p:sldId id="385" r:id="rId15"/>
    <p:sldId id="386" r:id="rId16"/>
    <p:sldId id="387" r:id="rId17"/>
    <p:sldId id="379" r:id="rId18"/>
    <p:sldId id="384" r:id="rId19"/>
    <p:sldId id="392" r:id="rId20"/>
    <p:sldId id="393" r:id="rId21"/>
    <p:sldId id="396" r:id="rId22"/>
    <p:sldId id="400" r:id="rId23"/>
    <p:sldId id="394" r:id="rId24"/>
    <p:sldId id="401" r:id="rId25"/>
    <p:sldId id="402" r:id="rId26"/>
    <p:sldId id="403" r:id="rId27"/>
    <p:sldId id="404" r:id="rId28"/>
    <p:sldId id="368" r:id="rId29"/>
    <p:sldId id="40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29/07/2014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6ED2FD-6B0F-4141-ADB4-F78E4C967F60}" type="slidenum">
              <a:rPr lang="en-GB"/>
              <a:pPr/>
              <a:t>22</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29</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8.xml"/><Relationship Id="rId18" Type="http://schemas.openxmlformats.org/officeDocument/2006/relationships/slide" Target="../slides/slide27.xml"/><Relationship Id="rId3" Type="http://schemas.openxmlformats.org/officeDocument/2006/relationships/slide" Target="../slides/slide2.xml"/><Relationship Id="rId7" Type="http://schemas.openxmlformats.org/officeDocument/2006/relationships/slide" Target="../slides/slide8.xml"/><Relationship Id="rId12" Type="http://schemas.openxmlformats.org/officeDocument/2006/relationships/slide" Target="../slides/slide17.xml"/><Relationship Id="rId17" Type="http://schemas.openxmlformats.org/officeDocument/2006/relationships/slide" Target="../slides/slide25.xml"/><Relationship Id="rId2" Type="http://schemas.openxmlformats.org/officeDocument/2006/relationships/slide" Target="../slides/slide4.xml"/><Relationship Id="rId16"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6.xml"/><Relationship Id="rId5" Type="http://schemas.openxmlformats.org/officeDocument/2006/relationships/slide" Target="../slides/slide6.xml"/><Relationship Id="rId15" Type="http://schemas.openxmlformats.org/officeDocument/2006/relationships/slide" Target="../slides/slide20.xml"/><Relationship Id="rId10" Type="http://schemas.openxmlformats.org/officeDocument/2006/relationships/slide" Target="../slides/slide15.xml"/><Relationship Id="rId4" Type="http://schemas.openxmlformats.org/officeDocument/2006/relationships/slide" Target="../slides/slide28.xml"/><Relationship Id="rId9" Type="http://schemas.openxmlformats.org/officeDocument/2006/relationships/slide" Target="../slides/slide11.xml"/><Relationship Id="rId14" Type="http://schemas.openxmlformats.org/officeDocument/2006/relationships/slide" Target="../slides/slide1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29/07/2014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30/07/2014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53813" y="6569968"/>
            <a:ext cx="648072" cy="288032"/>
          </a:xfrm>
          <a:prstGeom prst="round2SameRect">
            <a:avLst/>
          </a:prstGeom>
          <a:solidFill>
            <a:srgbClr val="00B050"/>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001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464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406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83490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229142" y="6569968"/>
            <a:ext cx="396000"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8" action="ppaction://hlinksldjump"/>
          </p:cNvPr>
          <p:cNvSpPr/>
          <p:nvPr userDrawn="1"/>
        </p:nvSpPr>
        <p:spPr>
          <a:xfrm>
            <a:off x="3623379"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9" action="ppaction://hlinksldjump"/>
          </p:cNvPr>
          <p:cNvSpPr/>
          <p:nvPr userDrawn="1"/>
        </p:nvSpPr>
        <p:spPr>
          <a:xfrm>
            <a:off x="4017616" y="6569968"/>
            <a:ext cx="396000"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0" action="ppaction://hlinksldjump"/>
          </p:cNvPr>
          <p:cNvSpPr/>
          <p:nvPr userDrawn="1"/>
        </p:nvSpPr>
        <p:spPr>
          <a:xfrm>
            <a:off x="4411853"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1" action="ppaction://hlinksldjump"/>
          </p:cNvPr>
          <p:cNvSpPr/>
          <p:nvPr userDrawn="1"/>
        </p:nvSpPr>
        <p:spPr>
          <a:xfrm>
            <a:off x="5594564"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0" name="Round Same Side Corner Rectangle 59">
            <a:hlinkClick r:id="rId12" action="ppaction://hlinksldjump"/>
          </p:cNvPr>
          <p:cNvSpPr/>
          <p:nvPr userDrawn="1"/>
        </p:nvSpPr>
        <p:spPr>
          <a:xfrm>
            <a:off x="598880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1" name="Round Same Side Corner Rectangle 60">
            <a:hlinkClick r:id="rId13" action="ppaction://hlinksldjump"/>
          </p:cNvPr>
          <p:cNvSpPr/>
          <p:nvPr userDrawn="1"/>
        </p:nvSpPr>
        <p:spPr>
          <a:xfrm>
            <a:off x="638303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2" name="Round Same Side Corner Rectangle 61">
            <a:hlinkClick r:id="rId14" action="ppaction://hlinksldjump"/>
          </p:cNvPr>
          <p:cNvSpPr/>
          <p:nvPr userDrawn="1"/>
        </p:nvSpPr>
        <p:spPr>
          <a:xfrm>
            <a:off x="677727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3" name="Round Same Side Corner Rectangle 62">
            <a:hlinkClick r:id="rId14" action="ppaction://hlinksldjump"/>
          </p:cNvPr>
          <p:cNvSpPr/>
          <p:nvPr userDrawn="1"/>
        </p:nvSpPr>
        <p:spPr>
          <a:xfrm>
            <a:off x="7171512"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4" name="Round Same Side Corner Rectangle 63">
            <a:hlinkClick r:id="rId15" action="ppaction://hlinksldjump"/>
          </p:cNvPr>
          <p:cNvSpPr/>
          <p:nvPr userDrawn="1"/>
        </p:nvSpPr>
        <p:spPr>
          <a:xfrm>
            <a:off x="7565749"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65" name="Round Same Side Corner Rectangle 64">
            <a:hlinkClick r:id="rId16" action="ppaction://hlinksldjump"/>
          </p:cNvPr>
          <p:cNvSpPr/>
          <p:nvPr userDrawn="1"/>
        </p:nvSpPr>
        <p:spPr>
          <a:xfrm>
            <a:off x="795998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66" name="Round Same Side Corner Rectangle 65">
            <a:hlinkClick r:id="rId17" action="ppaction://hlinksldjump"/>
          </p:cNvPr>
          <p:cNvSpPr/>
          <p:nvPr userDrawn="1"/>
        </p:nvSpPr>
        <p:spPr>
          <a:xfrm>
            <a:off x="8354223"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67" name="Round Same Side Corner Rectangle 66">
            <a:hlinkClick r:id="rId18" action="ppaction://hlinksldjump"/>
          </p:cNvPr>
          <p:cNvSpPr/>
          <p:nvPr userDrawn="1"/>
        </p:nvSpPr>
        <p:spPr>
          <a:xfrm>
            <a:off x="8748464" y="6569968"/>
            <a:ext cx="396000"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6" name="Round Same Side Corner Rectangle 25">
            <a:hlinkClick r:id="rId10" action="ppaction://hlinksldjump"/>
          </p:cNvPr>
          <p:cNvSpPr/>
          <p:nvPr userDrawn="1"/>
        </p:nvSpPr>
        <p:spPr>
          <a:xfrm>
            <a:off x="4806090"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27" name="Round Same Side Corner Rectangle 26">
            <a:hlinkClick r:id="rId11" action="ppaction://hlinksldjump"/>
          </p:cNvPr>
          <p:cNvSpPr/>
          <p:nvPr userDrawn="1"/>
        </p:nvSpPr>
        <p:spPr>
          <a:xfrm>
            <a:off x="5200327"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9</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29/07/2014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29/07/2014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29/07/2014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29/07/2014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wideopenspace.co.uk/animation-tutorial/s3-storyboard.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Unit%2032%20-%20LO2%20-%20Task%206%20-%20Storyboard%202.docx"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Unit%2032%20-%20LO3%20-%20Task%206%20-%20Storyboard%201.jp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Unit%2032%20-%20LO2%20-%20Project%20Planning%20Template.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Unit%2032%20-%20LO2%20-%20Project%20Planning%20Template.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15.xml"/></Relationships>
</file>

<file path=ppt/slides/_rels/slide6.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32</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3600" b="1" dirty="0"/>
              <a:t>Unit </a:t>
            </a:r>
            <a:r>
              <a:rPr lang="en-GB" sz="3600" b="1" dirty="0" smtClean="0"/>
              <a:t>32 </a:t>
            </a:r>
            <a:r>
              <a:rPr lang="en-GB" sz="3600" dirty="0"/>
              <a:t>- Computer Game </a:t>
            </a:r>
            <a:r>
              <a:rPr lang="en-GB" sz="3600" dirty="0" smtClean="0"/>
              <a:t>Design</a:t>
            </a:r>
          </a:p>
          <a:p>
            <a:r>
              <a:rPr lang="en-GB" sz="4000" dirty="0" smtClean="0"/>
              <a:t>H/502/5671</a:t>
            </a:r>
            <a:endParaRPr lang="en-GB" sz="4000" dirty="0"/>
          </a:p>
        </p:txBody>
      </p:sp>
      <p:sp>
        <p:nvSpPr>
          <p:cNvPr id="4" name="TextBox 3"/>
          <p:cNvSpPr txBox="1"/>
          <p:nvPr/>
        </p:nvSpPr>
        <p:spPr>
          <a:xfrm>
            <a:off x="1601214" y="3731548"/>
            <a:ext cx="7271541" cy="1200329"/>
          </a:xfrm>
          <a:prstGeom prst="rect">
            <a:avLst/>
          </a:prstGeom>
          <a:noFill/>
        </p:spPr>
        <p:txBody>
          <a:bodyPr wrap="none" rtlCol="0">
            <a:spAutoFit/>
          </a:bodyPr>
          <a:lstStyle/>
          <a:p>
            <a:pPr algn="r"/>
            <a:r>
              <a:rPr lang="en-GB" sz="3600" b="1" dirty="0" smtClean="0">
                <a:solidFill>
                  <a:schemeClr val="dk1"/>
                </a:solidFill>
              </a:rPr>
              <a:t>LO2 - </a:t>
            </a:r>
            <a:r>
              <a:rPr lang="en-GB" sz="3600" dirty="0" smtClean="0">
                <a:solidFill>
                  <a:schemeClr val="dk1"/>
                </a:solidFill>
              </a:rPr>
              <a:t>Be </a:t>
            </a:r>
            <a:r>
              <a:rPr lang="en-GB" sz="3600" dirty="0">
                <a:solidFill>
                  <a:schemeClr val="dk1"/>
                </a:solidFill>
              </a:rPr>
              <a:t>able to generate </a:t>
            </a:r>
            <a:r>
              <a:rPr lang="en-GB" sz="3600" dirty="0" smtClean="0">
                <a:solidFill>
                  <a:schemeClr val="dk1"/>
                </a:solidFill>
              </a:rPr>
              <a:t>ideas</a:t>
            </a:r>
            <a:br>
              <a:rPr lang="en-GB" sz="3600" dirty="0" smtClean="0">
                <a:solidFill>
                  <a:schemeClr val="dk1"/>
                </a:solidFill>
              </a:rPr>
            </a:br>
            <a:r>
              <a:rPr lang="en-GB" sz="3600" dirty="0" smtClean="0">
                <a:solidFill>
                  <a:schemeClr val="dk1"/>
                </a:solidFill>
              </a:rPr>
              <a:t>for </a:t>
            </a:r>
            <a:r>
              <a:rPr lang="en-GB" sz="3600" dirty="0">
                <a:solidFill>
                  <a:schemeClr val="dk1"/>
                </a:solidFill>
              </a:rPr>
              <a:t>a game concept </a:t>
            </a:r>
            <a:endParaRPr lang="en-GB"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688632"/>
          </a:xfrm>
        </p:spPr>
        <p:txBody>
          <a:bodyPr>
            <a:normAutofit fontScale="85000" lnSpcReduction="20000"/>
          </a:bodyPr>
          <a:lstStyle/>
          <a:p>
            <a:pPr marL="255588" indent="-255588"/>
            <a:r>
              <a:rPr lang="en-GB" dirty="0" smtClean="0">
                <a:latin typeface="Calibri" pitchFamily="34" charset="0"/>
                <a:cs typeface="Calibri" pitchFamily="34" charset="0"/>
              </a:rPr>
              <a:t>With every game creation there is a period of planning that happens. Most games that are designed do not get funding, 80% of games made with funding still do not get published, this is partly down to planning and preparation. When a producer of a game takes the sketches and plans to a publisher they need to impress, they need to win the publisher over to the point where the publisher can see how the game will look when created.</a:t>
            </a:r>
          </a:p>
          <a:p>
            <a:pPr marL="255588" indent="-255588"/>
            <a:r>
              <a:rPr lang="en-GB" dirty="0" smtClean="0">
                <a:latin typeface="Calibri" pitchFamily="34" charset="0"/>
                <a:cs typeface="Calibri" pitchFamily="34" charset="0"/>
              </a:rPr>
              <a:t>For this section you will need to produce a range of ideas and concepts for your game that will include storyboards, mood boards, sketches of the game and characters, time plan and a script.</a:t>
            </a:r>
          </a:p>
          <a:p>
            <a:pPr marL="255588" indent="-255588"/>
            <a:r>
              <a:rPr lang="en-GB" dirty="0" smtClean="0">
                <a:latin typeface="Calibri" pitchFamily="34" charset="0"/>
                <a:cs typeface="Calibri" pitchFamily="34" charset="0"/>
              </a:rPr>
              <a:t>These will go into the overall publishing plan, a document that will be given to a publisher to impress them with your game idea.</a:t>
            </a:r>
          </a:p>
          <a:p>
            <a:pPr marL="255588" indent="-255588"/>
            <a:r>
              <a:rPr lang="en-GB" dirty="0" smtClean="0">
                <a:latin typeface="Calibri" pitchFamily="34" charset="0"/>
                <a:cs typeface="Calibri" pitchFamily="34" charset="0"/>
              </a:rPr>
              <a:t>Remember that it will need to be unique, this will not be a game you can knock out in two hours within </a:t>
            </a:r>
            <a:r>
              <a:rPr lang="en-GB" dirty="0" err="1" smtClean="0">
                <a:latin typeface="Calibri" pitchFamily="34" charset="0"/>
                <a:cs typeface="Calibri" pitchFamily="34" charset="0"/>
              </a:rPr>
              <a:t>Gamemaker</a:t>
            </a:r>
            <a:r>
              <a:rPr lang="en-GB" dirty="0" smtClean="0">
                <a:latin typeface="Calibri" pitchFamily="34" charset="0"/>
                <a:cs typeface="Calibri" pitchFamily="34" charset="0"/>
              </a:rPr>
              <a:t> or Scratch, it will take months, it will have multiple characters, it will have a plot, it will have power ups and development, it will have potential sequels, it will have expansion packs if the game is popular. And it will have to be different from anything that exists to capture the attention and enthusiasm of a publisher who sees 100 game ideas a month. So no pressure.</a:t>
            </a:r>
          </a:p>
        </p:txBody>
      </p:sp>
      <p:sp>
        <p:nvSpPr>
          <p:cNvPr id="3" name="Title 2"/>
          <p:cNvSpPr>
            <a:spLocks noGrp="1"/>
          </p:cNvSpPr>
          <p:nvPr>
            <p:ph type="title"/>
          </p:nvPr>
        </p:nvSpPr>
        <p:spPr>
          <a:xfrm>
            <a:off x="230832" y="116632"/>
            <a:ext cx="8733656" cy="576064"/>
          </a:xfrm>
        </p:spPr>
        <p:txBody>
          <a:bodyPr>
            <a:noAutofit/>
          </a:bodyPr>
          <a:lstStyle/>
          <a:p>
            <a:r>
              <a:rPr lang="en-GB" sz="3200" dirty="0" smtClean="0"/>
              <a:t>P2.5 – Planning - Introduction</a:t>
            </a:r>
            <a:endParaRPr lang="en-GB" sz="3200" dirty="0"/>
          </a:p>
        </p:txBody>
      </p:sp>
    </p:spTree>
    <p:extLst>
      <p:ext uri="{BB962C8B-B14F-4D97-AF65-F5344CB8AC3E}">
        <p14:creationId xmlns:p14="http://schemas.microsoft.com/office/powerpoint/2010/main" val="7690648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16" y="692696"/>
            <a:ext cx="8820472" cy="4896544"/>
          </a:xfrm>
        </p:spPr>
        <p:txBody>
          <a:bodyPr>
            <a:noAutofit/>
          </a:bodyPr>
          <a:lstStyle/>
          <a:p>
            <a:pPr marL="109728" indent="0">
              <a:buNone/>
            </a:pPr>
            <a:r>
              <a:rPr lang="en-GB" sz="1800" b="1" dirty="0" smtClean="0"/>
              <a:t>P2.5 </a:t>
            </a:r>
            <a:r>
              <a:rPr lang="en-GB" sz="1800" b="1" dirty="0" smtClean="0"/>
              <a:t>- Task </a:t>
            </a:r>
            <a:r>
              <a:rPr lang="en-GB" sz="1800" b="1" dirty="0" smtClean="0"/>
              <a:t>06 </a:t>
            </a:r>
            <a:r>
              <a:rPr lang="en-GB" sz="1800" b="1" dirty="0" smtClean="0"/>
              <a:t>–</a:t>
            </a:r>
            <a:r>
              <a:rPr lang="en-GB" sz="1800" dirty="0" smtClean="0"/>
              <a:t> Using the template, produce a story board of your game covering all the necessary </a:t>
            </a:r>
            <a:r>
              <a:rPr lang="en-GB" sz="1800" dirty="0" smtClean="0"/>
              <a:t>elements.</a:t>
            </a:r>
            <a:endParaRPr lang="en-GB" sz="1800" dirty="0" smtClean="0"/>
          </a:p>
          <a:p>
            <a:endParaRPr lang="en-GB" sz="100" dirty="0" smtClean="0"/>
          </a:p>
          <a:p>
            <a:r>
              <a:rPr lang="en-GB" sz="1800" dirty="0"/>
              <a:t>This should include </a:t>
            </a:r>
            <a:r>
              <a:rPr lang="en-GB" sz="1800" b="1" dirty="0"/>
              <a:t>scene </a:t>
            </a:r>
            <a:r>
              <a:rPr lang="en-GB" sz="1800" b="1" dirty="0" smtClean="0"/>
              <a:t>setting</a:t>
            </a:r>
            <a:r>
              <a:rPr lang="en-GB" sz="1800" dirty="0" smtClean="0"/>
              <a:t>, </a:t>
            </a:r>
            <a:r>
              <a:rPr lang="en-GB" sz="1800" b="1" dirty="0"/>
              <a:t>players</a:t>
            </a:r>
            <a:r>
              <a:rPr lang="en-GB" sz="1800" dirty="0"/>
              <a:t>, </a:t>
            </a:r>
            <a:r>
              <a:rPr lang="en-GB" sz="1800" b="1" dirty="0"/>
              <a:t>rules</a:t>
            </a:r>
            <a:r>
              <a:rPr lang="en-GB" sz="1800" dirty="0"/>
              <a:t>, </a:t>
            </a:r>
            <a:r>
              <a:rPr lang="en-GB" sz="1800" b="1" dirty="0"/>
              <a:t>purpose</a:t>
            </a:r>
            <a:r>
              <a:rPr lang="en-GB" sz="1800" dirty="0"/>
              <a:t>, </a:t>
            </a:r>
            <a:r>
              <a:rPr lang="en-GB" sz="1800" b="1" dirty="0"/>
              <a:t>scoring</a:t>
            </a:r>
            <a:r>
              <a:rPr lang="en-GB" sz="1800" dirty="0"/>
              <a:t> and </a:t>
            </a:r>
            <a:r>
              <a:rPr lang="en-GB" sz="1800" b="1" dirty="0"/>
              <a:t>written annotations</a:t>
            </a:r>
            <a:r>
              <a:rPr lang="en-GB" sz="1800" dirty="0"/>
              <a:t> that go with it.</a:t>
            </a:r>
          </a:p>
          <a:p>
            <a:r>
              <a:rPr lang="en-GB" sz="1800" dirty="0" smtClean="0"/>
              <a:t>You do not have to produce every little detail but you must ensure it is logical and makes sense as static story boards.</a:t>
            </a:r>
          </a:p>
          <a:p>
            <a:r>
              <a:rPr lang="en-GB" sz="1800" b="1" dirty="0" smtClean="0"/>
              <a:t>Neatness</a:t>
            </a:r>
            <a:r>
              <a:rPr lang="en-GB" sz="1800" dirty="0" smtClean="0"/>
              <a:t> is </a:t>
            </a:r>
            <a:r>
              <a:rPr lang="en-GB" sz="1800" b="1" dirty="0" smtClean="0"/>
              <a:t>not</a:t>
            </a:r>
            <a:r>
              <a:rPr lang="en-GB" sz="1800" dirty="0" smtClean="0"/>
              <a:t> the </a:t>
            </a:r>
            <a:r>
              <a:rPr lang="en-GB" sz="1800" b="1" dirty="0" smtClean="0"/>
              <a:t>idea</a:t>
            </a:r>
            <a:r>
              <a:rPr lang="en-GB" sz="1800" dirty="0" smtClean="0"/>
              <a:t> </a:t>
            </a:r>
            <a:r>
              <a:rPr lang="en-GB" sz="1800" dirty="0" smtClean="0">
                <a:sym typeface="Wingdings" pitchFamily="2" charset="2"/>
              </a:rPr>
              <a:t>– functionality and direction is!</a:t>
            </a:r>
          </a:p>
          <a:p>
            <a:endParaRPr lang="en-GB" sz="100" dirty="0" smtClean="0"/>
          </a:p>
          <a:p>
            <a:r>
              <a:rPr lang="en-GB" sz="1800" dirty="0" smtClean="0"/>
              <a:t>Ensure you include your Interface Design on the boards and any important notes.</a:t>
            </a:r>
          </a:p>
          <a:p>
            <a:r>
              <a:rPr lang="en-GB" sz="1800" dirty="0" smtClean="0"/>
              <a:t>If you intend to use sound effects include them.</a:t>
            </a:r>
          </a:p>
          <a:p>
            <a:r>
              <a:rPr lang="en-GB" sz="1800" dirty="0" smtClean="0"/>
              <a:t>These should be detailed enough that a </a:t>
            </a:r>
            <a:r>
              <a:rPr lang="en-GB" sz="1800" b="1" dirty="0" smtClean="0"/>
              <a:t>third </a:t>
            </a:r>
            <a:r>
              <a:rPr lang="en-GB" sz="1800" b="1" dirty="0" smtClean="0"/>
              <a:t>party </a:t>
            </a:r>
            <a:r>
              <a:rPr lang="en-GB" sz="1800" dirty="0" smtClean="0"/>
              <a:t>can </a:t>
            </a:r>
            <a:r>
              <a:rPr lang="en-GB" sz="1800" dirty="0" smtClean="0"/>
              <a:t>create your vision from these boards alone.</a:t>
            </a:r>
          </a:p>
          <a:p>
            <a:r>
              <a:rPr lang="en-GB" sz="1800" dirty="0" smtClean="0"/>
              <a:t>Think about </a:t>
            </a:r>
            <a:r>
              <a:rPr lang="en-GB" sz="1800" b="1" dirty="0" smtClean="0"/>
              <a:t>different levels</a:t>
            </a:r>
            <a:r>
              <a:rPr lang="en-GB" sz="1800" dirty="0" smtClean="0"/>
              <a:t>, any </a:t>
            </a:r>
            <a:r>
              <a:rPr lang="en-GB" sz="1800" b="1" dirty="0" smtClean="0"/>
              <a:t>rules</a:t>
            </a:r>
            <a:r>
              <a:rPr lang="en-GB" sz="1800" dirty="0" smtClean="0"/>
              <a:t> you wish to</a:t>
            </a:r>
            <a:br>
              <a:rPr lang="en-GB" sz="1800" dirty="0" smtClean="0"/>
            </a:br>
            <a:r>
              <a:rPr lang="en-GB" sz="1800" dirty="0" smtClean="0"/>
              <a:t>use, </a:t>
            </a:r>
            <a:r>
              <a:rPr lang="en-GB" sz="1800" b="1" dirty="0" smtClean="0"/>
              <a:t>text</a:t>
            </a:r>
            <a:r>
              <a:rPr lang="en-GB" sz="1800" dirty="0" smtClean="0"/>
              <a:t> and </a:t>
            </a:r>
            <a:r>
              <a:rPr lang="en-GB" sz="1800" b="1" dirty="0" smtClean="0"/>
              <a:t>scoring screens</a:t>
            </a:r>
            <a:r>
              <a:rPr lang="en-GB" sz="1800" dirty="0" smtClean="0"/>
              <a:t>.</a:t>
            </a:r>
          </a:p>
          <a:p>
            <a:r>
              <a:rPr lang="en-GB" sz="1800" b="1" dirty="0"/>
              <a:t>Think About</a:t>
            </a:r>
            <a:r>
              <a:rPr lang="en-GB" sz="1800" b="1" dirty="0" smtClean="0"/>
              <a:t>: </a:t>
            </a:r>
            <a:r>
              <a:rPr lang="en-GB" sz="1800" dirty="0" smtClean="0"/>
              <a:t>Story board, Timings, Movement, </a:t>
            </a:r>
            <a:br>
              <a:rPr lang="en-GB" sz="1800" dirty="0" smtClean="0"/>
            </a:br>
            <a:r>
              <a:rPr lang="en-GB" sz="1800" dirty="0" smtClean="0"/>
              <a:t>Transitions, Effects</a:t>
            </a:r>
          </a:p>
          <a:p>
            <a:r>
              <a:rPr lang="en-GB" sz="1800" dirty="0" smtClean="0"/>
              <a:t>For useful ideas </a:t>
            </a:r>
            <a:r>
              <a:rPr lang="en-GB" sz="1800" dirty="0" smtClean="0">
                <a:hlinkClick r:id="rId2"/>
              </a:rPr>
              <a:t>click here.</a:t>
            </a:r>
            <a:endParaRPr lang="en-GB" sz="1800" dirty="0"/>
          </a:p>
          <a:p>
            <a:endParaRPr lang="en-GB" sz="1800" dirty="0" smtClean="0"/>
          </a:p>
        </p:txBody>
      </p:sp>
      <p:pic>
        <p:nvPicPr>
          <p:cNvPr id="3074" name="Picture 2"/>
          <p:cNvPicPr>
            <a:picLocks noChangeAspect="1" noChangeArrowheads="1"/>
          </p:cNvPicPr>
          <p:nvPr/>
        </p:nvPicPr>
        <p:blipFill>
          <a:blip r:embed="rId3" cstate="print"/>
          <a:srcRect/>
          <a:stretch>
            <a:fillRect/>
          </a:stretch>
        </p:blipFill>
        <p:spPr bwMode="auto">
          <a:xfrm>
            <a:off x="6372200" y="4340124"/>
            <a:ext cx="2667083" cy="1969196"/>
          </a:xfrm>
          <a:prstGeom prst="rect">
            <a:avLst/>
          </a:prstGeom>
          <a:noFill/>
          <a:ln w="9525">
            <a:noFill/>
            <a:miter lim="800000"/>
            <a:headEnd/>
            <a:tailEnd/>
          </a:ln>
        </p:spPr>
      </p:pic>
      <p:sp>
        <p:nvSpPr>
          <p:cNvPr id="7"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P2.5 – Conceptual Planning - Storyboards</a:t>
            </a:r>
            <a:endParaRPr lang="en-GB" sz="3200" dirty="0"/>
          </a:p>
        </p:txBody>
      </p:sp>
    </p:spTree>
    <p:extLst>
      <p:ext uri="{BB962C8B-B14F-4D97-AF65-F5344CB8AC3E}">
        <p14:creationId xmlns:p14="http://schemas.microsoft.com/office/powerpoint/2010/main" val="1763445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832" y="764704"/>
            <a:ext cx="8698886" cy="1732182"/>
          </a:xfrm>
        </p:spPr>
        <p:txBody>
          <a:bodyPr>
            <a:normAutofit fontScale="85000" lnSpcReduction="10000"/>
          </a:bodyPr>
          <a:lstStyle/>
          <a:p>
            <a:pPr marL="255588" indent="-255588"/>
            <a:r>
              <a:rPr lang="en-GB" dirty="0" smtClean="0"/>
              <a:t>You may wish to use a template many of which can be found free online or there are a couple of examples below.</a:t>
            </a:r>
          </a:p>
          <a:p>
            <a:pPr marL="255588" indent="-255588"/>
            <a:r>
              <a:rPr lang="en-GB" dirty="0" smtClean="0"/>
              <a:t>Either way you need to put enough detail so that a third party can create your masterpiece</a:t>
            </a:r>
            <a:r>
              <a:rPr lang="en-GB" dirty="0" smtClean="0"/>
              <a:t>. Click to open.</a:t>
            </a:r>
            <a:endParaRPr lang="en-GB" dirty="0"/>
          </a:p>
        </p:txBody>
      </p:sp>
      <p:pic>
        <p:nvPicPr>
          <p:cNvPr id="1026" name="Picture 2">
            <a:hlinkClick r:id="rId2" action="ppaction://hlinkfile"/>
          </p:cNvPr>
          <p:cNvPicPr>
            <a:picLocks noChangeAspect="1" noChangeArrowheads="1"/>
          </p:cNvPicPr>
          <p:nvPr/>
        </p:nvPicPr>
        <p:blipFill>
          <a:blip r:embed="rId3" cstate="print"/>
          <a:srcRect/>
          <a:stretch>
            <a:fillRect/>
          </a:stretch>
        </p:blipFill>
        <p:spPr bwMode="auto">
          <a:xfrm>
            <a:off x="4644008" y="2636912"/>
            <a:ext cx="2765107" cy="3456384"/>
          </a:xfrm>
          <a:prstGeom prst="rect">
            <a:avLst/>
          </a:prstGeom>
          <a:ln>
            <a:noFill/>
          </a:ln>
          <a:effectLst>
            <a:outerShdw blurRad="292100" dist="139700" dir="2700000" algn="tl" rotWithShape="0">
              <a:srgbClr val="333333">
                <a:alpha val="65000"/>
              </a:srgbClr>
            </a:outerShdw>
          </a:effectLst>
        </p:spPr>
      </p:pic>
      <p:pic>
        <p:nvPicPr>
          <p:cNvPr id="1027" name="Picture 3">
            <a:hlinkClick r:id="rId4" action="ppaction://hlinkfile"/>
          </p:cNvPr>
          <p:cNvPicPr>
            <a:picLocks noChangeAspect="1" noChangeArrowheads="1"/>
          </p:cNvPicPr>
          <p:nvPr/>
        </p:nvPicPr>
        <p:blipFill>
          <a:blip r:embed="rId5" cstate="print"/>
          <a:srcRect/>
          <a:stretch>
            <a:fillRect/>
          </a:stretch>
        </p:blipFill>
        <p:spPr bwMode="auto">
          <a:xfrm>
            <a:off x="1547664" y="2684211"/>
            <a:ext cx="2706052" cy="3367508"/>
          </a:xfrm>
          <a:prstGeom prst="rect">
            <a:avLst/>
          </a:prstGeom>
          <a:ln>
            <a:noFill/>
          </a:ln>
          <a:effectLst>
            <a:outerShdw blurRad="292100" dist="139700" dir="2700000" algn="tl" rotWithShape="0">
              <a:srgbClr val="333333">
                <a:alpha val="65000"/>
              </a:srgbClr>
            </a:outerShdw>
          </a:effectLst>
        </p:spPr>
      </p:pic>
      <p:sp>
        <p:nvSpPr>
          <p:cNvPr id="8"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P2.5 – Conceptual Planning - Storyboards</a:t>
            </a:r>
            <a:endParaRPr lang="en-GB" sz="3200" dirty="0"/>
          </a:p>
        </p:txBody>
      </p:sp>
    </p:spTree>
    <p:extLst>
      <p:ext uri="{BB962C8B-B14F-4D97-AF65-F5344CB8AC3E}">
        <p14:creationId xmlns:p14="http://schemas.microsoft.com/office/powerpoint/2010/main" val="2359029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84084"/>
            <a:ext cx="8712968" cy="2284876"/>
          </a:xfrm>
        </p:spPr>
        <p:txBody>
          <a:bodyPr>
            <a:normAutofit/>
          </a:bodyPr>
          <a:lstStyle/>
          <a:p>
            <a:pPr marL="255588" indent="-255588"/>
            <a:r>
              <a:rPr lang="en-GB" dirty="0" smtClean="0"/>
              <a:t>These story boards contain some of the elements </a:t>
            </a:r>
            <a:r>
              <a:rPr lang="en-GB" dirty="0" smtClean="0"/>
              <a:t>necessary</a:t>
            </a:r>
            <a:r>
              <a:rPr lang="en-GB" dirty="0"/>
              <a:t> </a:t>
            </a:r>
            <a:r>
              <a:rPr lang="en-GB" dirty="0" smtClean="0"/>
              <a:t>(Although </a:t>
            </a:r>
            <a:r>
              <a:rPr lang="en-GB" dirty="0" smtClean="0"/>
              <a:t>some are very good)</a:t>
            </a:r>
          </a:p>
          <a:p>
            <a:pPr marL="255588" indent="-255588"/>
            <a:r>
              <a:rPr lang="en-GB" dirty="0" smtClean="0"/>
              <a:t>Consider what grade would you give these three storyboards and Why?</a:t>
            </a:r>
          </a:p>
          <a:p>
            <a:endParaRPr lang="en-GB" dirty="0"/>
          </a:p>
        </p:txBody>
      </p:sp>
      <p:pic>
        <p:nvPicPr>
          <p:cNvPr id="2052" name="Picture 4"/>
          <p:cNvPicPr>
            <a:picLocks noChangeAspect="1" noChangeArrowheads="1"/>
          </p:cNvPicPr>
          <p:nvPr/>
        </p:nvPicPr>
        <p:blipFill>
          <a:blip r:embed="rId2" cstate="print"/>
          <a:srcRect/>
          <a:stretch>
            <a:fillRect/>
          </a:stretch>
        </p:blipFill>
        <p:spPr bwMode="auto">
          <a:xfrm>
            <a:off x="5580112" y="3573016"/>
            <a:ext cx="3320278" cy="2664296"/>
          </a:xfrm>
          <a:prstGeom prst="rect">
            <a:avLst/>
          </a:prstGeom>
          <a:ln>
            <a:noFill/>
          </a:ln>
          <a:effectLst>
            <a:outerShdw blurRad="292100" dist="139700" dir="2700000" algn="tl" rotWithShape="0">
              <a:srgbClr val="333333">
                <a:alpha val="65000"/>
              </a:srgbClr>
            </a:outerShdw>
          </a:effectLst>
        </p:spPr>
      </p:pic>
      <p:sp>
        <p:nvSpPr>
          <p:cNvPr id="9"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P2.5 – Conceptual Planning - Storyboards</a:t>
            </a:r>
            <a:endParaRPr lang="en-GB" sz="3200" dirty="0"/>
          </a:p>
        </p:txBody>
      </p:sp>
      <p:pic>
        <p:nvPicPr>
          <p:cNvPr id="10" name="Picture 2"/>
          <p:cNvPicPr>
            <a:picLocks noChangeAspect="1" noChangeArrowheads="1"/>
          </p:cNvPicPr>
          <p:nvPr/>
        </p:nvPicPr>
        <p:blipFill>
          <a:blip r:embed="rId3" cstate="print"/>
          <a:srcRect/>
          <a:stretch>
            <a:fillRect/>
          </a:stretch>
        </p:blipFill>
        <p:spPr bwMode="auto">
          <a:xfrm>
            <a:off x="308138" y="3068960"/>
            <a:ext cx="2967718" cy="3298108"/>
          </a:xfrm>
          <a:prstGeom prst="rect">
            <a:avLst/>
          </a:prstGeom>
          <a:ln>
            <a:noFill/>
          </a:ln>
          <a:effectLst>
            <a:outerShdw blurRad="292100" dist="139700" dir="2700000" algn="tl" rotWithShape="0">
              <a:srgbClr val="333333">
                <a:alpha val="65000"/>
              </a:srgbClr>
            </a:outerShdw>
          </a:effectLst>
        </p:spPr>
      </p:pic>
      <p:pic>
        <p:nvPicPr>
          <p:cNvPr id="11" name="Picture 3"/>
          <p:cNvPicPr>
            <a:picLocks noChangeAspect="1" noChangeArrowheads="1"/>
          </p:cNvPicPr>
          <p:nvPr/>
        </p:nvPicPr>
        <p:blipFill>
          <a:blip r:embed="rId4" cstate="print"/>
          <a:srcRect/>
          <a:stretch>
            <a:fillRect/>
          </a:stretch>
        </p:blipFill>
        <p:spPr bwMode="auto">
          <a:xfrm>
            <a:off x="3563888" y="3599820"/>
            <a:ext cx="1787095" cy="25860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03049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5688632" cy="4929222"/>
          </a:xfrm>
        </p:spPr>
        <p:txBody>
          <a:bodyPr>
            <a:noAutofit/>
          </a:bodyPr>
          <a:lstStyle/>
          <a:p>
            <a:pPr marL="255588" indent="-255588"/>
            <a:r>
              <a:rPr lang="en-GB" sz="1800" dirty="0" smtClean="0"/>
              <a:t>It is </a:t>
            </a:r>
            <a:r>
              <a:rPr lang="en-GB" sz="1800" dirty="0" smtClean="0"/>
              <a:t>time to plan the creation of the </a:t>
            </a:r>
            <a:r>
              <a:rPr lang="en-GB" sz="1800" dirty="0" smtClean="0"/>
              <a:t>game plan. </a:t>
            </a:r>
            <a:r>
              <a:rPr lang="en-GB" sz="1800" dirty="0" smtClean="0"/>
              <a:t>There needs to be </a:t>
            </a:r>
            <a:r>
              <a:rPr lang="en-GB" sz="1800" dirty="0" smtClean="0"/>
              <a:t>several stages to the game production that need to be highlighted to impress the publisher. </a:t>
            </a:r>
            <a:r>
              <a:rPr lang="en-GB" sz="1800" dirty="0" smtClean="0"/>
              <a:t>For Merit the </a:t>
            </a:r>
            <a:r>
              <a:rPr lang="en-GB" sz="1800" dirty="0" smtClean="0"/>
              <a:t>designs need to be detailed and clearly indicate concepts and ideas generated.</a:t>
            </a:r>
            <a:endParaRPr lang="en-GB" sz="1800" dirty="0" smtClean="0"/>
          </a:p>
          <a:p>
            <a:pPr marL="255588" indent="-255588"/>
            <a:r>
              <a:rPr lang="en-GB" sz="1800" b="1" dirty="0" smtClean="0"/>
              <a:t>Visualisations</a:t>
            </a:r>
            <a:r>
              <a:rPr lang="en-GB" sz="1800" dirty="0"/>
              <a:t>, (e.g. mind map, mood boards) </a:t>
            </a:r>
            <a:r>
              <a:rPr lang="en-GB" sz="1800" dirty="0" smtClean="0"/>
              <a:t>– These are ways to get your ideas down on Paper and map out how you will create and generate the </a:t>
            </a:r>
            <a:r>
              <a:rPr lang="en-GB" sz="1800" dirty="0" smtClean="0"/>
              <a:t>game levels, players and objects. </a:t>
            </a:r>
            <a:r>
              <a:rPr lang="en-GB" sz="1800" dirty="0" smtClean="0"/>
              <a:t>These can be done Digitally or on Paper.</a:t>
            </a:r>
          </a:p>
          <a:p>
            <a:pPr marL="255588" indent="-255588"/>
            <a:r>
              <a:rPr lang="en-GB" sz="1800" b="1" dirty="0" smtClean="0"/>
              <a:t>Mood Board </a:t>
            </a:r>
            <a:r>
              <a:rPr lang="en-GB" sz="1800" dirty="0" smtClean="0"/>
              <a:t>– You will need to create a mood board for the </a:t>
            </a:r>
            <a:r>
              <a:rPr lang="en-GB" sz="1800" dirty="0" smtClean="0"/>
              <a:t>characters and graphics </a:t>
            </a:r>
            <a:r>
              <a:rPr lang="en-GB" sz="1800" dirty="0" smtClean="0"/>
              <a:t>that includes images that you feel are appropriate, inspirational, negative and functional. This mood board needs to impress upon a client that you have considered the </a:t>
            </a:r>
            <a:r>
              <a:rPr lang="en-GB" sz="1800" dirty="0" smtClean="0"/>
              <a:t>options, </a:t>
            </a:r>
            <a:r>
              <a:rPr lang="en-GB" sz="1800" dirty="0" smtClean="0"/>
              <a:t>quality, house style and how the objects created will link.</a:t>
            </a:r>
          </a:p>
        </p:txBody>
      </p:sp>
      <p:sp>
        <p:nvSpPr>
          <p:cNvPr id="2" name="Title 1"/>
          <p:cNvSpPr>
            <a:spLocks noGrp="1"/>
          </p:cNvSpPr>
          <p:nvPr>
            <p:ph type="title"/>
          </p:nvPr>
        </p:nvSpPr>
        <p:spPr>
          <a:xfrm>
            <a:off x="107504" y="116632"/>
            <a:ext cx="8856984" cy="452568"/>
          </a:xfrm>
        </p:spPr>
        <p:txBody>
          <a:bodyPr>
            <a:noAutofit/>
          </a:bodyPr>
          <a:lstStyle/>
          <a:p>
            <a:r>
              <a:rPr lang="en-GB" sz="2100" dirty="0" smtClean="0"/>
              <a:t>P2.6, M2.1 </a:t>
            </a:r>
            <a:r>
              <a:rPr lang="en-GB" sz="2100" dirty="0"/>
              <a:t>– Conceptual Planning - </a:t>
            </a:r>
            <a:r>
              <a:rPr lang="en-GB" sz="2100" dirty="0" smtClean="0"/>
              <a:t>Storyboards </a:t>
            </a:r>
            <a:r>
              <a:rPr lang="en-GB" sz="2100" dirty="0" smtClean="0"/>
              <a:t>- Visualisations</a:t>
            </a:r>
            <a:endParaRPr lang="en-GB" sz="2100" dirty="0"/>
          </a:p>
        </p:txBody>
      </p:sp>
    </p:spTree>
    <p:extLst>
      <p:ext uri="{BB962C8B-B14F-4D97-AF65-F5344CB8AC3E}">
        <p14:creationId xmlns:p14="http://schemas.microsoft.com/office/powerpoint/2010/main" val="150338611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688632"/>
          </a:xfrm>
        </p:spPr>
        <p:txBody>
          <a:bodyPr>
            <a:noAutofit/>
          </a:bodyPr>
          <a:lstStyle/>
          <a:p>
            <a:pPr marL="271463" indent="-255588"/>
            <a:r>
              <a:rPr lang="en-GB" sz="1700" dirty="0" smtClean="0"/>
              <a:t>During the production of the </a:t>
            </a:r>
            <a:r>
              <a:rPr lang="en-GB" sz="1700" dirty="0" smtClean="0"/>
              <a:t>Game there </a:t>
            </a:r>
            <a:r>
              <a:rPr lang="en-GB" sz="1700" dirty="0" smtClean="0"/>
              <a:t>will be stages that overlap, companies start the same, planning, negotiating the </a:t>
            </a:r>
            <a:r>
              <a:rPr lang="en-GB" sz="1700" dirty="0" smtClean="0"/>
              <a:t>publisher compromises, </a:t>
            </a:r>
            <a:r>
              <a:rPr lang="en-GB" sz="1700" dirty="0" smtClean="0"/>
              <a:t>drawing sketches. But when the production of a large </a:t>
            </a:r>
            <a:r>
              <a:rPr lang="en-GB" sz="1700" dirty="0" smtClean="0"/>
              <a:t>game </a:t>
            </a:r>
            <a:r>
              <a:rPr lang="en-GB" sz="1700" dirty="0" smtClean="0"/>
              <a:t>gets underway, the artwork for graphics will be done at the same time as the background designs, the research and this will take time because of their importance. The first completed </a:t>
            </a:r>
            <a:r>
              <a:rPr lang="en-GB" sz="1700" dirty="0" smtClean="0"/>
              <a:t>level </a:t>
            </a:r>
            <a:r>
              <a:rPr lang="en-GB" sz="1700" dirty="0" smtClean="0"/>
              <a:t>can be tested while the other </a:t>
            </a:r>
            <a:r>
              <a:rPr lang="en-GB" sz="1700" dirty="0" smtClean="0"/>
              <a:t>levels </a:t>
            </a:r>
            <a:r>
              <a:rPr lang="en-GB" sz="1700" dirty="0" smtClean="0"/>
              <a:t>are being made, but the </a:t>
            </a:r>
            <a:r>
              <a:rPr lang="en-GB" sz="1700" dirty="0" smtClean="0"/>
              <a:t>character designs and movement needs </a:t>
            </a:r>
            <a:r>
              <a:rPr lang="en-GB" sz="1700" dirty="0" smtClean="0"/>
              <a:t>to be first as it will be on the </a:t>
            </a:r>
            <a:r>
              <a:rPr lang="en-GB" sz="1700" dirty="0" smtClean="0"/>
              <a:t>levels interacting with the objects.</a:t>
            </a:r>
            <a:endParaRPr lang="en-GB" sz="1700" dirty="0" smtClean="0"/>
          </a:p>
          <a:p>
            <a:pPr marL="271463" indent="-255588"/>
            <a:r>
              <a:rPr lang="en-GB" sz="1700" dirty="0" smtClean="0"/>
              <a:t>Similarly some of the </a:t>
            </a:r>
            <a:r>
              <a:rPr lang="en-GB" sz="1700" dirty="0" smtClean="0"/>
              <a:t>objects </a:t>
            </a:r>
            <a:r>
              <a:rPr lang="en-GB" sz="1700" dirty="0" smtClean="0"/>
              <a:t>and </a:t>
            </a:r>
            <a:r>
              <a:rPr lang="en-GB" sz="1700" dirty="0" smtClean="0"/>
              <a:t>AI code </a:t>
            </a:r>
            <a:r>
              <a:rPr lang="en-GB" sz="1700" dirty="0" smtClean="0"/>
              <a:t>can be produced independently of the </a:t>
            </a:r>
            <a:r>
              <a:rPr lang="en-GB" sz="1700" dirty="0" smtClean="0"/>
              <a:t>background </a:t>
            </a:r>
            <a:r>
              <a:rPr lang="en-GB" sz="1700" dirty="0" smtClean="0"/>
              <a:t>graphics and some of the graphics are intrinsically linked to the working of the others. The </a:t>
            </a:r>
            <a:r>
              <a:rPr lang="en-GB" sz="1700" dirty="0"/>
              <a:t>stages of production include</a:t>
            </a:r>
            <a:r>
              <a:rPr lang="en-GB" sz="1700" dirty="0" smtClean="0"/>
              <a:t>:</a:t>
            </a:r>
          </a:p>
          <a:p>
            <a:pPr marL="354013" lvl="1">
              <a:lnSpc>
                <a:spcPct val="80000"/>
              </a:lnSpc>
              <a:defRPr/>
            </a:pPr>
            <a:endParaRPr lang="en-GB" sz="1700" b="1" dirty="0" smtClean="0"/>
          </a:p>
          <a:p>
            <a:pPr marL="354013" lvl="1">
              <a:lnSpc>
                <a:spcPct val="80000"/>
              </a:lnSpc>
              <a:defRPr/>
            </a:pPr>
            <a:endParaRPr lang="en-GB" sz="1700" b="1" dirty="0" smtClean="0"/>
          </a:p>
          <a:p>
            <a:pPr marL="354013" lvl="1">
              <a:lnSpc>
                <a:spcPct val="80000"/>
              </a:lnSpc>
              <a:defRPr/>
            </a:pPr>
            <a:endParaRPr lang="en-GB" sz="1700" b="1" dirty="0" smtClean="0"/>
          </a:p>
          <a:p>
            <a:pPr marL="354013" lvl="1">
              <a:lnSpc>
                <a:spcPct val="80000"/>
              </a:lnSpc>
              <a:defRPr/>
            </a:pPr>
            <a:endParaRPr lang="en-GB" sz="1700" b="1" dirty="0" smtClean="0"/>
          </a:p>
          <a:p>
            <a:pPr marL="354013" lvl="1">
              <a:lnSpc>
                <a:spcPct val="80000"/>
              </a:lnSpc>
              <a:defRPr/>
            </a:pPr>
            <a:endParaRPr lang="en-GB" sz="1700" b="1" dirty="0"/>
          </a:p>
          <a:p>
            <a:pPr marL="354013" lvl="1">
              <a:lnSpc>
                <a:spcPct val="80000"/>
              </a:lnSpc>
              <a:defRPr/>
            </a:pPr>
            <a:endParaRPr lang="en-GB" sz="1700" b="1" dirty="0" smtClean="0"/>
          </a:p>
          <a:p>
            <a:pPr marL="285750" lvl="1" indent="-285750">
              <a:lnSpc>
                <a:spcPct val="80000"/>
              </a:lnSpc>
              <a:buFont typeface="Wingdings 3" pitchFamily="18" charset="2"/>
              <a:buChar char=""/>
              <a:defRPr/>
            </a:pPr>
            <a:r>
              <a:rPr lang="en-GB" sz="1700" dirty="0" smtClean="0"/>
              <a:t>For </a:t>
            </a:r>
            <a:r>
              <a:rPr lang="en-GB" sz="1700" b="1" dirty="0" smtClean="0"/>
              <a:t>Merit</a:t>
            </a:r>
            <a:r>
              <a:rPr lang="en-GB" sz="1700" dirty="0" smtClean="0"/>
              <a:t> these plans need to be realistic and achievable and the details need to be clearly defined.</a:t>
            </a:r>
            <a:endParaRPr lang="en-GB" sz="1700" dirty="0"/>
          </a:p>
          <a:p>
            <a:pPr marL="125413" lvl="1" indent="0">
              <a:lnSpc>
                <a:spcPct val="80000"/>
              </a:lnSpc>
              <a:buNone/>
              <a:defRPr/>
            </a:pPr>
            <a:r>
              <a:rPr lang="en-GB" sz="1700" b="1" dirty="0" smtClean="0"/>
              <a:t>P2.6 </a:t>
            </a:r>
            <a:r>
              <a:rPr lang="en-GB" sz="1700" b="1" dirty="0"/>
              <a:t>- Task </a:t>
            </a:r>
            <a:r>
              <a:rPr lang="en-GB" sz="1700" b="1" dirty="0" smtClean="0"/>
              <a:t>07</a:t>
            </a:r>
            <a:r>
              <a:rPr lang="en-GB" sz="1700" b="1" dirty="0" smtClean="0"/>
              <a:t> </a:t>
            </a:r>
            <a:r>
              <a:rPr lang="en-GB" sz="1700" b="1" dirty="0"/>
              <a:t>- </a:t>
            </a:r>
            <a:r>
              <a:rPr lang="en-GB" sz="1700" dirty="0"/>
              <a:t>Create a </a:t>
            </a:r>
            <a:r>
              <a:rPr lang="en-GB" sz="1700" dirty="0" smtClean="0"/>
              <a:t>Mood Board and Mind </a:t>
            </a:r>
            <a:r>
              <a:rPr lang="en-GB" sz="1700" dirty="0"/>
              <a:t>Map that indicates overlapping tasks for your </a:t>
            </a:r>
            <a:r>
              <a:rPr lang="en-GB" sz="1700" dirty="0" smtClean="0"/>
              <a:t>game covering </a:t>
            </a:r>
            <a:r>
              <a:rPr lang="en-GB" sz="1700" dirty="0"/>
              <a:t>all the necessary production tasks</a:t>
            </a:r>
            <a:r>
              <a:rPr lang="en-GB" sz="1700" dirty="0" smtClean="0"/>
              <a:t>.</a:t>
            </a:r>
          </a:p>
          <a:p>
            <a:pPr marL="125413" lvl="1" indent="0">
              <a:lnSpc>
                <a:spcPct val="80000"/>
              </a:lnSpc>
              <a:buNone/>
              <a:defRPr/>
            </a:pPr>
            <a:r>
              <a:rPr lang="en-GB" sz="1700" b="1" dirty="0"/>
              <a:t>M2.1 – Task </a:t>
            </a:r>
            <a:r>
              <a:rPr lang="en-GB" sz="1700" b="1" dirty="0" smtClean="0"/>
              <a:t>08 </a:t>
            </a:r>
            <a:r>
              <a:rPr lang="en-GB" sz="1700" b="1" dirty="0"/>
              <a:t>- </a:t>
            </a:r>
            <a:r>
              <a:rPr lang="en-GB" sz="1700" dirty="0"/>
              <a:t>Generate a detailed plan for a game </a:t>
            </a:r>
            <a:r>
              <a:rPr lang="en-GB" sz="1700" dirty="0" smtClean="0"/>
              <a:t>concept</a:t>
            </a:r>
            <a:endParaRPr lang="en-GB" sz="1700" dirty="0"/>
          </a:p>
        </p:txBody>
      </p:sp>
      <p:sp>
        <p:nvSpPr>
          <p:cNvPr id="28"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100" dirty="0" smtClean="0"/>
              <a:t>P2.6, M2.1 </a:t>
            </a:r>
            <a:r>
              <a:rPr lang="en-GB" sz="2100" dirty="0"/>
              <a:t>– Conceptual Planning </a:t>
            </a:r>
            <a:r>
              <a:rPr lang="en-GB" sz="2100" dirty="0" smtClean="0"/>
              <a:t>– Mood board and Mind Map Visualisations</a:t>
            </a:r>
            <a:endParaRPr lang="en-GB" sz="2100" dirty="0"/>
          </a:p>
        </p:txBody>
      </p:sp>
      <p:graphicFrame>
        <p:nvGraphicFramePr>
          <p:cNvPr id="30" name="Table 29"/>
          <p:cNvGraphicFramePr>
            <a:graphicFrameLocks noGrp="1"/>
          </p:cNvGraphicFramePr>
          <p:nvPr>
            <p:extLst>
              <p:ext uri="{D42A27DB-BD31-4B8C-83A1-F6EECF244321}">
                <p14:modId xmlns:p14="http://schemas.microsoft.com/office/powerpoint/2010/main" val="1998096014"/>
              </p:ext>
            </p:extLst>
          </p:nvPr>
        </p:nvGraphicFramePr>
        <p:xfrm>
          <a:off x="276901" y="3645024"/>
          <a:ext cx="8543571" cy="1296924"/>
        </p:xfrm>
        <a:graphic>
          <a:graphicData uri="http://schemas.openxmlformats.org/drawingml/2006/table">
            <a:tbl>
              <a:tblPr firstRow="1" bandRow="1">
                <a:tableStyleId>{5C22544A-7EE6-4342-B048-85BDC9FD1C3A}</a:tableStyleId>
              </a:tblPr>
              <a:tblGrid>
                <a:gridCol w="2592287"/>
                <a:gridCol w="3103427"/>
                <a:gridCol w="2847857"/>
              </a:tblGrid>
              <a:tr h="370840">
                <a:tc>
                  <a:txBody>
                    <a:bodyPr/>
                    <a:lstStyle/>
                    <a:p>
                      <a:pPr marL="0" lvl="1" indent="0">
                        <a:lnSpc>
                          <a:spcPct val="80000"/>
                        </a:lnSpc>
                        <a:defRPr/>
                      </a:pPr>
                      <a:r>
                        <a:rPr lang="en-GB" sz="1400" dirty="0" smtClean="0"/>
                        <a:t>Preparing the Client Brief</a:t>
                      </a:r>
                    </a:p>
                    <a:p>
                      <a:pPr marL="0" lvl="1" indent="0">
                        <a:lnSpc>
                          <a:spcPct val="80000"/>
                        </a:lnSpc>
                        <a:defRPr/>
                      </a:pPr>
                      <a:r>
                        <a:rPr lang="en-GB" sz="1400" dirty="0" smtClean="0"/>
                        <a:t>Research</a:t>
                      </a:r>
                    </a:p>
                    <a:p>
                      <a:pPr marL="0" lvl="1" indent="0">
                        <a:lnSpc>
                          <a:spcPct val="80000"/>
                        </a:lnSpc>
                        <a:defRPr/>
                      </a:pPr>
                      <a:r>
                        <a:rPr lang="en-GB" sz="1400" dirty="0" smtClean="0"/>
                        <a:t>Sourcing </a:t>
                      </a:r>
                      <a:r>
                        <a:rPr lang="en-GB" sz="1400" dirty="0" smtClean="0"/>
                        <a:t>Game Ideas</a:t>
                      </a:r>
                      <a:endParaRPr lang="en-GB" sz="1400" dirty="0" smtClean="0"/>
                    </a:p>
                    <a:p>
                      <a:pPr marL="0" lvl="1" indent="0">
                        <a:lnSpc>
                          <a:spcPct val="80000"/>
                        </a:lnSpc>
                        <a:defRPr/>
                      </a:pPr>
                      <a:r>
                        <a:rPr lang="en-GB" sz="1400" dirty="0" smtClean="0"/>
                        <a:t>Preparation</a:t>
                      </a:r>
                      <a:endParaRPr lang="en-GB" sz="1400" dirty="0" smtClean="0"/>
                    </a:p>
                    <a:p>
                      <a:pPr marL="268288" lvl="2" indent="0">
                        <a:lnSpc>
                          <a:spcPct val="80000"/>
                        </a:lnSpc>
                        <a:defRPr/>
                      </a:pPr>
                      <a:r>
                        <a:rPr lang="en-GB" sz="1400" dirty="0" smtClean="0"/>
                        <a:t>Sketches</a:t>
                      </a:r>
                    </a:p>
                    <a:p>
                      <a:pPr marL="268288" lvl="2" indent="0">
                        <a:lnSpc>
                          <a:spcPct val="80000"/>
                        </a:lnSpc>
                        <a:defRPr/>
                      </a:pPr>
                      <a:r>
                        <a:rPr lang="en-GB" sz="1400" dirty="0" smtClean="0"/>
                        <a:t>Mood Board</a:t>
                      </a:r>
                    </a:p>
                    <a:p>
                      <a:pPr marL="268288" lvl="2" indent="0">
                        <a:lnSpc>
                          <a:spcPct val="80000"/>
                        </a:lnSpc>
                        <a:defRPr/>
                      </a:pPr>
                      <a:r>
                        <a:rPr lang="en-GB" sz="1400" dirty="0" smtClean="0"/>
                        <a:t>Mind Map</a:t>
                      </a:r>
                      <a:endParaRPr lang="en-GB" sz="1400" dirty="0"/>
                    </a:p>
                  </a:txBody>
                  <a:tcPr/>
                </a:tc>
                <a:tc>
                  <a:txBody>
                    <a:bodyPr/>
                    <a:lstStyle/>
                    <a:p>
                      <a:pPr marL="95250" lvl="1" indent="0">
                        <a:lnSpc>
                          <a:spcPct val="80000"/>
                        </a:lnSpc>
                        <a:defRPr/>
                      </a:pPr>
                      <a:r>
                        <a:rPr lang="en-GB" sz="1400" dirty="0" smtClean="0"/>
                        <a:t>Implementation</a:t>
                      </a:r>
                    </a:p>
                    <a:p>
                      <a:pPr marL="361950" lvl="2" indent="0">
                        <a:lnSpc>
                          <a:spcPct val="80000"/>
                        </a:lnSpc>
                        <a:defRPr/>
                      </a:pPr>
                      <a:r>
                        <a:rPr lang="en-GB" sz="1400" dirty="0" smtClean="0"/>
                        <a:t>Creating </a:t>
                      </a:r>
                      <a:r>
                        <a:rPr lang="en-GB" sz="1400" dirty="0" smtClean="0"/>
                        <a:t>Game interface</a:t>
                      </a:r>
                      <a:endParaRPr lang="en-GB" sz="1400" dirty="0" smtClean="0"/>
                    </a:p>
                    <a:p>
                      <a:pPr marL="361950" lvl="2" indent="0">
                        <a:lnSpc>
                          <a:spcPct val="80000"/>
                        </a:lnSpc>
                        <a:defRPr/>
                      </a:pPr>
                      <a:r>
                        <a:rPr lang="en-GB" sz="1400" dirty="0" smtClean="0"/>
                        <a:t>Creating </a:t>
                      </a:r>
                      <a:r>
                        <a:rPr lang="en-GB" sz="1400" dirty="0" smtClean="0"/>
                        <a:t>Game Levels</a:t>
                      </a:r>
                      <a:endParaRPr lang="en-GB" sz="1400" dirty="0" smtClean="0"/>
                    </a:p>
                    <a:p>
                      <a:pPr marL="361950" lvl="2" indent="0">
                        <a:lnSpc>
                          <a:spcPct val="80000"/>
                        </a:lnSpc>
                        <a:defRPr/>
                      </a:pPr>
                      <a:r>
                        <a:rPr lang="en-GB" sz="1400" dirty="0" smtClean="0"/>
                        <a:t>Creating </a:t>
                      </a:r>
                      <a:r>
                        <a:rPr lang="en-GB" sz="1400" dirty="0" smtClean="0"/>
                        <a:t>Characters</a:t>
                      </a:r>
                      <a:endParaRPr lang="en-GB" sz="1400" dirty="0" smtClean="0"/>
                    </a:p>
                    <a:p>
                      <a:pPr marL="361950" lvl="2" indent="0">
                        <a:lnSpc>
                          <a:spcPct val="80000"/>
                        </a:lnSpc>
                        <a:defRPr/>
                      </a:pPr>
                      <a:r>
                        <a:rPr lang="en-GB" sz="1400" dirty="0" smtClean="0"/>
                        <a:t>Creating </a:t>
                      </a:r>
                      <a:r>
                        <a:rPr lang="en-GB" sz="1400" dirty="0" smtClean="0"/>
                        <a:t>environment</a:t>
                      </a:r>
                    </a:p>
                    <a:p>
                      <a:pPr marL="361950" lvl="2" indent="0">
                        <a:lnSpc>
                          <a:spcPct val="80000"/>
                        </a:lnSpc>
                        <a:defRPr/>
                      </a:pPr>
                      <a:r>
                        <a:rPr lang="en-GB" sz="1400" dirty="0" smtClean="0"/>
                        <a:t>Creating AI</a:t>
                      </a:r>
                    </a:p>
                    <a:p>
                      <a:pPr marL="361950" lvl="2" indent="0">
                        <a:lnSpc>
                          <a:spcPct val="80000"/>
                        </a:lnSpc>
                        <a:defRPr/>
                      </a:pPr>
                      <a:r>
                        <a:rPr lang="en-GB" sz="1400" dirty="0" smtClean="0"/>
                        <a:t>Creating Plot and Goals</a:t>
                      </a:r>
                      <a:endParaRPr lang="en-GB" sz="1400" dirty="0"/>
                    </a:p>
                  </a:txBody>
                  <a:tcPr/>
                </a:tc>
                <a:tc>
                  <a:txBody>
                    <a:bodyPr/>
                    <a:lstStyle/>
                    <a:p>
                      <a:pPr marL="95250" lvl="1" indent="0">
                        <a:lnSpc>
                          <a:spcPct val="80000"/>
                        </a:lnSpc>
                        <a:defRPr/>
                      </a:pPr>
                      <a:r>
                        <a:rPr lang="en-GB" sz="1400" dirty="0" smtClean="0"/>
                        <a:t>Testing</a:t>
                      </a:r>
                    </a:p>
                    <a:p>
                      <a:pPr marL="95250" lvl="1" indent="0">
                        <a:lnSpc>
                          <a:spcPct val="80000"/>
                        </a:lnSpc>
                        <a:defRPr/>
                      </a:pPr>
                      <a:r>
                        <a:rPr lang="en-GB" sz="1400" dirty="0" smtClean="0"/>
                        <a:t>Self Evaluation</a:t>
                      </a:r>
                    </a:p>
                    <a:p>
                      <a:pPr marL="95250" lvl="1" indent="0">
                        <a:lnSpc>
                          <a:spcPct val="80000"/>
                        </a:lnSpc>
                        <a:defRPr/>
                      </a:pPr>
                      <a:r>
                        <a:rPr lang="en-GB" sz="1400" dirty="0" smtClean="0"/>
                        <a:t>Alpha, beta and Gold Testing</a:t>
                      </a:r>
                      <a:endParaRPr lang="en-GB" sz="1400" dirty="0" smtClean="0"/>
                    </a:p>
                    <a:p>
                      <a:pPr marL="95250" lvl="1" indent="0">
                        <a:lnSpc>
                          <a:spcPct val="80000"/>
                        </a:lnSpc>
                        <a:defRPr/>
                      </a:pPr>
                      <a:r>
                        <a:rPr lang="en-GB" sz="1400" dirty="0" smtClean="0"/>
                        <a:t>Improvements</a:t>
                      </a:r>
                    </a:p>
                    <a:p>
                      <a:pPr marL="95250" lvl="1" indent="0">
                        <a:lnSpc>
                          <a:spcPct val="80000"/>
                        </a:lnSpc>
                        <a:defRPr/>
                      </a:pPr>
                      <a:r>
                        <a:rPr lang="en-GB" sz="1400" dirty="0" smtClean="0"/>
                        <a:t>Expansion Packs</a:t>
                      </a:r>
                      <a:endParaRPr lang="en-GB" sz="1100" dirty="0"/>
                    </a:p>
                  </a:txBody>
                  <a:tcPr/>
                </a:tc>
              </a:tr>
            </a:tbl>
          </a:graphicData>
        </a:graphic>
      </p:graphicFrame>
    </p:spTree>
    <p:extLst>
      <p:ext uri="{BB962C8B-B14F-4D97-AF65-F5344CB8AC3E}">
        <p14:creationId xmlns:p14="http://schemas.microsoft.com/office/powerpoint/2010/main" val="2581052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692696"/>
            <a:ext cx="6661404" cy="5544616"/>
          </a:xfrm>
        </p:spPr>
        <p:txBody>
          <a:bodyPr>
            <a:noAutofit/>
          </a:bodyPr>
          <a:lstStyle/>
          <a:p>
            <a:pPr marL="177800" indent="-177800"/>
            <a:r>
              <a:rPr lang="en-GB" sz="1600" b="1" dirty="0" smtClean="0"/>
              <a:t>For </a:t>
            </a:r>
            <a:r>
              <a:rPr lang="en-GB" sz="1600" b="1" dirty="0" smtClean="0"/>
              <a:t>P2.7 </a:t>
            </a:r>
            <a:r>
              <a:rPr lang="en-GB" sz="1600" b="1" dirty="0" smtClean="0"/>
              <a:t>- </a:t>
            </a:r>
            <a:r>
              <a:rPr lang="en-GB" sz="1600" dirty="0" smtClean="0"/>
              <a:t>It is necessary to sketch your graphics before production. These sketches </a:t>
            </a:r>
            <a:r>
              <a:rPr lang="en-GB" sz="1600" dirty="0" smtClean="0"/>
              <a:t>need </a:t>
            </a:r>
            <a:r>
              <a:rPr lang="en-GB" sz="1600" dirty="0" smtClean="0"/>
              <a:t>detail but you will not be marked on the quality of your drawing. </a:t>
            </a:r>
          </a:p>
          <a:p>
            <a:pPr marL="177800" indent="-177800"/>
            <a:r>
              <a:rPr lang="en-GB" sz="1600" dirty="0" smtClean="0"/>
              <a:t>There are 4 </a:t>
            </a:r>
            <a:r>
              <a:rPr lang="en-GB" sz="1600" dirty="0" smtClean="0"/>
              <a:t>sets of sketches </a:t>
            </a:r>
            <a:r>
              <a:rPr lang="en-GB" sz="1600" dirty="0" smtClean="0"/>
              <a:t>you will need to do, the </a:t>
            </a:r>
            <a:r>
              <a:rPr lang="en-GB" sz="1600" b="1" dirty="0" smtClean="0"/>
              <a:t>Character, Background, Objects</a:t>
            </a:r>
            <a:r>
              <a:rPr lang="en-GB" sz="1600" dirty="0" smtClean="0"/>
              <a:t> and </a:t>
            </a:r>
            <a:r>
              <a:rPr lang="en-GB" sz="1600" b="1" dirty="0" smtClean="0"/>
              <a:t>Enemies/weapons</a:t>
            </a:r>
            <a:r>
              <a:rPr lang="en-GB" sz="1600" dirty="0" smtClean="0"/>
              <a:t>. </a:t>
            </a:r>
            <a:r>
              <a:rPr lang="en-GB" sz="1600" dirty="0" smtClean="0"/>
              <a:t>For Pass the annotations on all 4 </a:t>
            </a:r>
            <a:r>
              <a:rPr lang="en-GB" sz="1600" dirty="0" smtClean="0"/>
              <a:t>sets of sketches </a:t>
            </a:r>
            <a:r>
              <a:rPr lang="en-GB" sz="1600" dirty="0" smtClean="0"/>
              <a:t>will determine the grade.</a:t>
            </a:r>
          </a:p>
          <a:p>
            <a:pPr marL="177800" indent="-177800"/>
            <a:r>
              <a:rPr lang="en-GB" sz="1600" dirty="0" smtClean="0"/>
              <a:t>Here are some examples of the kind of final sketches we are expecting - However some of these do not show much development</a:t>
            </a:r>
          </a:p>
          <a:p>
            <a:pPr marL="177800" indent="-177800"/>
            <a:r>
              <a:rPr lang="en-GB" sz="1600" dirty="0" smtClean="0"/>
              <a:t>Remember it is not artistic prowess but technical ability and development you need to demonstrate. The main idea is to get your idea across</a:t>
            </a:r>
          </a:p>
          <a:p>
            <a:pPr marL="177800" indent="-177800"/>
            <a:r>
              <a:rPr lang="en-GB" sz="1600" b="1" dirty="0" smtClean="0"/>
              <a:t>For Merit </a:t>
            </a:r>
            <a:r>
              <a:rPr lang="en-GB" sz="1600" b="1" dirty="0" smtClean="0"/>
              <a:t>M2.2</a:t>
            </a:r>
            <a:r>
              <a:rPr lang="en-GB" sz="1600" dirty="0" smtClean="0"/>
              <a:t> </a:t>
            </a:r>
            <a:r>
              <a:rPr lang="en-GB" sz="1600" dirty="0" smtClean="0"/>
              <a:t>– Sketches need to be annotated in detail e.g</a:t>
            </a:r>
            <a:r>
              <a:rPr lang="en-GB" sz="1600" dirty="0"/>
              <a:t>. multiple sketches </a:t>
            </a:r>
            <a:r>
              <a:rPr lang="en-GB" sz="1600" dirty="0" smtClean="0"/>
              <a:t>or </a:t>
            </a:r>
            <a:r>
              <a:rPr lang="en-GB" sz="1600" dirty="0"/>
              <a:t>animated </a:t>
            </a:r>
            <a:r>
              <a:rPr lang="en-GB" sz="1600" dirty="0" smtClean="0"/>
              <a:t>images</a:t>
            </a:r>
            <a:r>
              <a:rPr lang="en-GB" sz="1600" dirty="0" smtClean="0"/>
              <a:t>.</a:t>
            </a:r>
            <a:endParaRPr lang="en-GB" sz="1600" dirty="0"/>
          </a:p>
          <a:p>
            <a:pPr marL="177800" indent="-177800"/>
            <a:r>
              <a:rPr lang="en-GB" sz="1600" b="1" dirty="0" smtClean="0"/>
              <a:t>For Merit M2.2 -</a:t>
            </a:r>
            <a:r>
              <a:rPr lang="en-GB" sz="1600" dirty="0" smtClean="0"/>
              <a:t> Annotations</a:t>
            </a:r>
            <a:r>
              <a:rPr lang="en-GB" sz="1600" dirty="0"/>
              <a:t>, (e.g. </a:t>
            </a:r>
            <a:r>
              <a:rPr lang="en-GB" sz="1600" dirty="0" smtClean="0"/>
              <a:t>style of movement, multiple views, indication of movement). </a:t>
            </a:r>
            <a:endParaRPr lang="en-GB" sz="1600" dirty="0" smtClean="0"/>
          </a:p>
          <a:p>
            <a:pPr marL="0" indent="0">
              <a:buNone/>
            </a:pPr>
            <a:r>
              <a:rPr lang="en-GB" sz="1600" b="1" dirty="0" smtClean="0"/>
              <a:t>P2.7 </a:t>
            </a:r>
            <a:r>
              <a:rPr lang="en-GB" sz="1600" b="1" dirty="0" smtClean="0"/>
              <a:t>– Task </a:t>
            </a:r>
            <a:r>
              <a:rPr lang="en-GB" sz="1600" b="1" dirty="0" smtClean="0"/>
              <a:t>09</a:t>
            </a:r>
            <a:r>
              <a:rPr lang="en-GB" sz="1600" b="1" dirty="0" smtClean="0"/>
              <a:t> </a:t>
            </a:r>
            <a:r>
              <a:rPr lang="en-GB" sz="1600" b="1" dirty="0" smtClean="0"/>
              <a:t>- </a:t>
            </a:r>
            <a:r>
              <a:rPr lang="en-GB" sz="1600" dirty="0" smtClean="0"/>
              <a:t>Create </a:t>
            </a:r>
            <a:r>
              <a:rPr lang="en-GB" sz="1600" dirty="0" smtClean="0"/>
              <a:t>and annotate a </a:t>
            </a:r>
            <a:r>
              <a:rPr lang="en-GB" sz="1600" dirty="0" smtClean="0"/>
              <a:t>series of Individual </a:t>
            </a:r>
            <a:r>
              <a:rPr lang="en-GB" sz="1600" dirty="0" smtClean="0"/>
              <a:t>Sketches </a:t>
            </a:r>
            <a:r>
              <a:rPr lang="en-GB" sz="1600" dirty="0" smtClean="0"/>
              <a:t>for your </a:t>
            </a:r>
            <a:r>
              <a:rPr lang="en-GB" sz="1600" dirty="0" smtClean="0"/>
              <a:t>Characters and Graphics </a:t>
            </a:r>
            <a:r>
              <a:rPr lang="en-GB" sz="1600" dirty="0" smtClean="0"/>
              <a:t>to include annotations.</a:t>
            </a:r>
          </a:p>
          <a:p>
            <a:pPr marL="0" indent="0">
              <a:buNone/>
            </a:pPr>
            <a:r>
              <a:rPr lang="en-GB" sz="1600" b="1" dirty="0" smtClean="0"/>
              <a:t>M2.2 </a:t>
            </a:r>
            <a:r>
              <a:rPr lang="en-GB" sz="1600" b="1" dirty="0" smtClean="0"/>
              <a:t>– Task </a:t>
            </a:r>
            <a:r>
              <a:rPr lang="en-GB" sz="1600" b="1" dirty="0" smtClean="0"/>
              <a:t>10 </a:t>
            </a:r>
            <a:r>
              <a:rPr lang="en-GB" sz="1600" b="1" dirty="0" smtClean="0"/>
              <a:t>– </a:t>
            </a:r>
            <a:r>
              <a:rPr lang="en-GB" sz="1600" dirty="0" smtClean="0"/>
              <a:t>Create </a:t>
            </a:r>
            <a:r>
              <a:rPr lang="en-GB" sz="1600" dirty="0" smtClean="0"/>
              <a:t>and annotate a </a:t>
            </a:r>
            <a:r>
              <a:rPr lang="en-GB" sz="1600" dirty="0" smtClean="0"/>
              <a:t>series of Multiple </a:t>
            </a:r>
            <a:r>
              <a:rPr lang="en-GB" sz="1600" dirty="0" smtClean="0"/>
              <a:t>Sketches for your game characters, objects and environments.</a:t>
            </a:r>
            <a:endParaRPr lang="en-GB" sz="1600" dirty="0" smtClean="0"/>
          </a:p>
        </p:txBody>
      </p:sp>
      <p:pic>
        <p:nvPicPr>
          <p:cNvPr id="5122" name="Picture 2" descr="http://www.erikadanu.com/files/gimgs/6_melsheetsweb_v2.jpg"/>
          <p:cNvPicPr>
            <a:picLocks noChangeAspect="1" noChangeArrowheads="1"/>
          </p:cNvPicPr>
          <p:nvPr/>
        </p:nvPicPr>
        <p:blipFill>
          <a:blip r:embed="rId3" cstate="print"/>
          <a:srcRect/>
          <a:stretch>
            <a:fillRect/>
          </a:stretch>
        </p:blipFill>
        <p:spPr bwMode="auto">
          <a:xfrm>
            <a:off x="6812310" y="4797152"/>
            <a:ext cx="2224186" cy="1440160"/>
          </a:xfrm>
          <a:prstGeom prst="rect">
            <a:avLst/>
          </a:prstGeom>
          <a:noFill/>
        </p:spPr>
      </p:pic>
      <p:pic>
        <p:nvPicPr>
          <p:cNvPr id="5126" name="Picture 6" descr="http://blog.lib.umn.edu/amin0037/dha2311/sketch-week3.jpg"/>
          <p:cNvPicPr>
            <a:picLocks noChangeAspect="1" noChangeArrowheads="1"/>
          </p:cNvPicPr>
          <p:nvPr/>
        </p:nvPicPr>
        <p:blipFill>
          <a:blip r:embed="rId4" cstate="print"/>
          <a:srcRect/>
          <a:stretch>
            <a:fillRect/>
          </a:stretch>
        </p:blipFill>
        <p:spPr bwMode="auto">
          <a:xfrm>
            <a:off x="6846665" y="591024"/>
            <a:ext cx="2235187" cy="1737857"/>
          </a:xfrm>
          <a:prstGeom prst="rect">
            <a:avLst/>
          </a:prstGeom>
          <a:noFill/>
        </p:spPr>
      </p:pic>
      <p:pic>
        <p:nvPicPr>
          <p:cNvPr id="5128" name="Picture 8" descr="http://www.carllyonsstudio.com/cgi/images/mr-m.jpg"/>
          <p:cNvPicPr>
            <a:picLocks noChangeAspect="1" noChangeArrowheads="1"/>
          </p:cNvPicPr>
          <p:nvPr/>
        </p:nvPicPr>
        <p:blipFill>
          <a:blip r:embed="rId5" cstate="print"/>
          <a:srcRect/>
          <a:stretch>
            <a:fillRect/>
          </a:stretch>
        </p:blipFill>
        <p:spPr bwMode="auto">
          <a:xfrm>
            <a:off x="6804248" y="2477007"/>
            <a:ext cx="802193" cy="2176129"/>
          </a:xfrm>
          <a:prstGeom prst="rect">
            <a:avLst/>
          </a:prstGeom>
          <a:noFill/>
        </p:spPr>
      </p:pic>
      <p:pic>
        <p:nvPicPr>
          <p:cNvPr id="5130" name="Picture 10" descr="http://gambit.mit.edu/updates/assets_c/2009/11/Cama_Character_Sketch_02-thumb-300x388-1739.jpg"/>
          <p:cNvPicPr>
            <a:picLocks noChangeAspect="1" noChangeArrowheads="1"/>
          </p:cNvPicPr>
          <p:nvPr/>
        </p:nvPicPr>
        <p:blipFill>
          <a:blip r:embed="rId6" cstate="print"/>
          <a:srcRect/>
          <a:stretch>
            <a:fillRect/>
          </a:stretch>
        </p:blipFill>
        <p:spPr bwMode="auto">
          <a:xfrm>
            <a:off x="7596336" y="2580294"/>
            <a:ext cx="1486389" cy="1928826"/>
          </a:xfrm>
          <a:prstGeom prst="rect">
            <a:avLst/>
          </a:prstGeom>
          <a:noFill/>
        </p:spPr>
      </p:pic>
      <p:sp>
        <p:nvSpPr>
          <p:cNvPr id="9" name="Content Placeholder 1"/>
          <p:cNvSpPr txBox="1">
            <a:spLocks/>
          </p:cNvSpPr>
          <p:nvPr/>
        </p:nvSpPr>
        <p:spPr>
          <a:xfrm>
            <a:off x="1500166" y="5357826"/>
            <a:ext cx="2928958" cy="1143008"/>
          </a:xfrm>
          <a:prstGeom prst="rect">
            <a:avLst/>
          </a:prstGeom>
        </p:spPr>
        <p:txBody>
          <a:bodyPr vert="horz">
            <a:normAutofit/>
          </a:bodyPr>
          <a:lstStyle/>
          <a:p>
            <a:pPr marL="365760" marR="0" lvl="0" indent="-256032" algn="l" defTabSz="914400" rtl="0" eaLnBrk="1" fontAlgn="auto" latinLnBrk="0" hangingPunct="1">
              <a:lnSpc>
                <a:spcPct val="100000"/>
              </a:lnSpc>
              <a:spcBef>
                <a:spcPts val="0"/>
              </a:spcBef>
              <a:spcAft>
                <a:spcPts val="600"/>
              </a:spcAft>
              <a:buClr>
                <a:schemeClr val="accent1"/>
              </a:buClr>
              <a:buSzPct val="68000"/>
              <a:buFont typeface="Wingdings 3"/>
              <a:buChar char=""/>
              <a:tabLst/>
              <a:defRPr/>
            </a:pPr>
            <a:endParaRPr kumimoji="0" lang="en-GB" sz="27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29"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P2.7, M2.2 </a:t>
            </a:r>
            <a:r>
              <a:rPr lang="en-GB" dirty="0" smtClean="0"/>
              <a:t>- Outline Design Methods – Visualisation Sketches</a:t>
            </a:r>
            <a:endParaRPr lang="en-GB" dirty="0"/>
          </a:p>
        </p:txBody>
      </p:sp>
    </p:spTree>
    <p:extLst>
      <p:ext uri="{BB962C8B-B14F-4D97-AF65-F5344CB8AC3E}">
        <p14:creationId xmlns:p14="http://schemas.microsoft.com/office/powerpoint/2010/main" val="40224330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13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5128"/>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5122"/>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51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16" y="692696"/>
            <a:ext cx="6588224" cy="5256584"/>
          </a:xfrm>
        </p:spPr>
        <p:txBody>
          <a:bodyPr>
            <a:noAutofit/>
          </a:bodyPr>
          <a:lstStyle/>
          <a:p>
            <a:pPr marL="273050" indent="-246063"/>
            <a:r>
              <a:rPr lang="en-GB" sz="1700" dirty="0" smtClean="0"/>
              <a:t>The </a:t>
            </a:r>
            <a:r>
              <a:rPr lang="en-GB" sz="1700" dirty="0" smtClean="0"/>
              <a:t>interface on a game is very important, it holds the user on pause, keeps the user at a point, directs them to different sections of the game or launches them into a phase of the game from where they left of. There are rules for Interfaces that help a game and make it more playable and more acceptable:</a:t>
            </a:r>
          </a:p>
          <a:p>
            <a:pPr marL="444500" lvl="1"/>
            <a:r>
              <a:rPr lang="en-GB" sz="1700" dirty="0" smtClean="0"/>
              <a:t>A user interface needs to be simple enough for the age of your target audience to understand.</a:t>
            </a:r>
          </a:p>
          <a:p>
            <a:pPr marL="444500" lvl="1"/>
            <a:r>
              <a:rPr lang="en-GB" sz="1700" dirty="0" smtClean="0"/>
              <a:t>It needs to have a similar design to the game structure, technical for a technical game, colourful if the game is colourful, in keeping with the background and user controls.</a:t>
            </a:r>
          </a:p>
          <a:p>
            <a:pPr marL="444500" lvl="1"/>
            <a:r>
              <a:rPr lang="en-GB" sz="1700" dirty="0" smtClean="0"/>
              <a:t>It needs to have an escape from the game option, specifically if the game has the facility to be saved.</a:t>
            </a:r>
          </a:p>
          <a:p>
            <a:pPr marL="444500" lvl="1"/>
            <a:r>
              <a:rPr lang="en-GB" sz="1700" dirty="0" smtClean="0"/>
              <a:t>Have limited sub menus so as not to confuse the user.</a:t>
            </a:r>
          </a:p>
          <a:p>
            <a:pPr marL="0" indent="0">
              <a:buNone/>
            </a:pPr>
            <a:r>
              <a:rPr lang="en-GB" sz="1700" b="1" dirty="0" smtClean="0"/>
              <a:t>P2.8 </a:t>
            </a:r>
            <a:r>
              <a:rPr lang="en-GB" sz="1700" b="1" dirty="0"/>
              <a:t>- Task </a:t>
            </a:r>
            <a:r>
              <a:rPr lang="en-GB" sz="1700" b="1" dirty="0" smtClean="0"/>
              <a:t>11</a:t>
            </a:r>
            <a:r>
              <a:rPr lang="en-GB" sz="1700" b="1" dirty="0" smtClean="0"/>
              <a:t> </a:t>
            </a:r>
            <a:r>
              <a:rPr lang="en-GB" sz="1700" b="1" dirty="0"/>
              <a:t>–</a:t>
            </a:r>
            <a:r>
              <a:rPr lang="en-GB" sz="1700" dirty="0"/>
              <a:t> Produce a </a:t>
            </a:r>
            <a:r>
              <a:rPr lang="en-GB" sz="1700" dirty="0" smtClean="0"/>
              <a:t>design sketch </a:t>
            </a:r>
            <a:r>
              <a:rPr lang="en-GB" sz="1700" dirty="0"/>
              <a:t>of your game </a:t>
            </a:r>
            <a:r>
              <a:rPr lang="en-GB" sz="1700" dirty="0" smtClean="0"/>
              <a:t>interface including details of </a:t>
            </a:r>
            <a:r>
              <a:rPr lang="en-GB" sz="1700" dirty="0"/>
              <a:t>the necessary elements</a:t>
            </a:r>
            <a:r>
              <a:rPr lang="en-GB" sz="1700" dirty="0" smtClean="0"/>
              <a:t>.</a:t>
            </a:r>
          </a:p>
          <a:p>
            <a:pPr marL="255588" indent="-255588"/>
            <a:r>
              <a:rPr lang="en-GB" sz="1700" b="1" dirty="0" smtClean="0"/>
              <a:t>Think </a:t>
            </a:r>
            <a:r>
              <a:rPr lang="en-GB" sz="1700" b="1" dirty="0"/>
              <a:t>About</a:t>
            </a:r>
            <a:r>
              <a:rPr lang="en-GB" sz="1700" b="1" dirty="0" smtClean="0"/>
              <a:t>: </a:t>
            </a:r>
            <a:r>
              <a:rPr lang="en-GB" sz="1700" dirty="0" smtClean="0"/>
              <a:t>The </a:t>
            </a:r>
            <a:r>
              <a:rPr lang="en-GB" sz="1700" dirty="0"/>
              <a:t>necessary </a:t>
            </a:r>
            <a:r>
              <a:rPr lang="en-GB" sz="1700" dirty="0" smtClean="0"/>
              <a:t>options, The </a:t>
            </a:r>
            <a:r>
              <a:rPr lang="en-GB" sz="1700" dirty="0"/>
              <a:t>Control </a:t>
            </a:r>
            <a:r>
              <a:rPr lang="en-GB" sz="1700" dirty="0" smtClean="0"/>
              <a:t>Methods, The background, The </a:t>
            </a:r>
            <a:r>
              <a:rPr lang="en-GB" sz="1700" dirty="0"/>
              <a:t>age and ability of the </a:t>
            </a:r>
            <a:r>
              <a:rPr lang="en-GB" sz="1700" dirty="0" smtClean="0"/>
              <a:t>user</a:t>
            </a:r>
            <a:endParaRPr lang="en-GB" sz="1700" dirty="0"/>
          </a:p>
        </p:txBody>
      </p:sp>
      <p:sp>
        <p:nvSpPr>
          <p:cNvPr id="3" name="Title 2"/>
          <p:cNvSpPr>
            <a:spLocks noGrp="1"/>
          </p:cNvSpPr>
          <p:nvPr>
            <p:ph type="title"/>
          </p:nvPr>
        </p:nvSpPr>
        <p:spPr>
          <a:xfrm>
            <a:off x="230832" y="116632"/>
            <a:ext cx="8733656" cy="504056"/>
          </a:xfrm>
        </p:spPr>
        <p:txBody>
          <a:bodyPr>
            <a:noAutofit/>
          </a:bodyPr>
          <a:lstStyle/>
          <a:p>
            <a:r>
              <a:rPr lang="en-GB" sz="2100" dirty="0" smtClean="0"/>
              <a:t>P2.8 - </a:t>
            </a:r>
            <a:r>
              <a:rPr lang="en-GB" sz="2100" dirty="0"/>
              <a:t>Outline Design Methods – Visualisation Sketches</a:t>
            </a:r>
            <a:endParaRPr lang="en-GB" sz="2100" dirty="0"/>
          </a:p>
        </p:txBody>
      </p:sp>
    </p:spTree>
    <p:extLst>
      <p:ext uri="{BB962C8B-B14F-4D97-AF65-F5344CB8AC3E}">
        <p14:creationId xmlns:p14="http://schemas.microsoft.com/office/powerpoint/2010/main" val="14534522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6336704" cy="5318051"/>
          </a:xfrm>
        </p:spPr>
        <p:txBody>
          <a:bodyPr>
            <a:noAutofit/>
          </a:bodyPr>
          <a:lstStyle/>
          <a:p>
            <a:pPr marL="269875" indent="-255588"/>
            <a:r>
              <a:rPr lang="en-GB" sz="1900" b="1" dirty="0" smtClean="0">
                <a:latin typeface="Calibri" pitchFamily="34" charset="0"/>
                <a:cs typeface="Calibri" pitchFamily="34" charset="0"/>
              </a:rPr>
              <a:t>Scripts - </a:t>
            </a:r>
            <a:r>
              <a:rPr lang="en-GB" sz="1900" dirty="0" smtClean="0">
                <a:latin typeface="Calibri" pitchFamily="34" charset="0"/>
                <a:cs typeface="Calibri" pitchFamily="34" charset="0"/>
              </a:rPr>
              <a:t>All games have characters of some type and all characters have scripts, the things they say that drives the storyline along. With films this is extensive, starts with an introduction, sometimes written on screen, “In the year 2525…” etc. Some are voice acted, think of the opening sequence of Gears of War where the character describe why they are fighting, or the four hours of cut sequences in Final Fantasy 12 where the characters interact and discuss what to do. </a:t>
            </a:r>
          </a:p>
          <a:p>
            <a:pPr marL="269875" indent="-255588"/>
            <a:r>
              <a:rPr lang="en-GB" sz="1900" dirty="0" smtClean="0">
                <a:latin typeface="Calibri" pitchFamily="34" charset="0"/>
                <a:cs typeface="Calibri" pitchFamily="34" charset="0"/>
              </a:rPr>
              <a:t>For your game the publishers need to have an indication of the script for your game, a plot line with an indication of the text said during the game. This does not need to be all of it, a script of the introduction should be enough to set the mood. You need to research what other games in the genre indicate in the introduction, either said or written and use these as examples of the kind of voiced and written intent you have in mind.</a:t>
            </a:r>
            <a:endParaRPr lang="en-GB" sz="1900" dirty="0" smtClean="0">
              <a:latin typeface="Calibri" pitchFamily="34" charset="0"/>
              <a:cs typeface="Calibri" pitchFamily="34" charset="0"/>
            </a:endParaRPr>
          </a:p>
          <a:p>
            <a:pPr marL="125413" lvl="1" indent="0">
              <a:lnSpc>
                <a:spcPct val="80000"/>
              </a:lnSpc>
              <a:buNone/>
              <a:defRPr/>
            </a:pPr>
            <a:r>
              <a:rPr lang="en-GB" sz="1900" b="1" dirty="0" smtClean="0">
                <a:latin typeface="Calibri" pitchFamily="34" charset="0"/>
                <a:cs typeface="Calibri" pitchFamily="34" charset="0"/>
              </a:rPr>
              <a:t>P2.9 </a:t>
            </a:r>
            <a:r>
              <a:rPr lang="en-GB" sz="1900" b="1" dirty="0">
                <a:latin typeface="Calibri" pitchFamily="34" charset="0"/>
                <a:cs typeface="Calibri" pitchFamily="34" charset="0"/>
              </a:rPr>
              <a:t>- Task </a:t>
            </a:r>
            <a:r>
              <a:rPr lang="en-GB" sz="1900" b="1" dirty="0" smtClean="0">
                <a:latin typeface="Calibri" pitchFamily="34" charset="0"/>
                <a:cs typeface="Calibri" pitchFamily="34" charset="0"/>
              </a:rPr>
              <a:t>12 – </a:t>
            </a:r>
            <a:r>
              <a:rPr lang="en-GB" sz="1900" dirty="0" smtClean="0">
                <a:latin typeface="Calibri" pitchFamily="34" charset="0"/>
                <a:cs typeface="Calibri" pitchFamily="34" charset="0"/>
              </a:rPr>
              <a:t>State the importance of script planning with examples and create a script for your game introduction.</a:t>
            </a:r>
            <a:endParaRPr lang="en-GB" sz="1900" dirty="0">
              <a:latin typeface="Calibri" pitchFamily="34" charset="0"/>
              <a:cs typeface="Calibri" pitchFamily="34" charset="0"/>
            </a:endParaRPr>
          </a:p>
        </p:txBody>
      </p:sp>
      <p:sp>
        <p:nvSpPr>
          <p:cNvPr id="28" name="Title 2"/>
          <p:cNvSpPr>
            <a:spLocks noGrp="1"/>
          </p:cNvSpPr>
          <p:nvPr>
            <p:ph type="title"/>
          </p:nvPr>
        </p:nvSpPr>
        <p:spPr>
          <a:xfrm>
            <a:off x="230832" y="116632"/>
            <a:ext cx="8733656" cy="504056"/>
          </a:xfrm>
        </p:spPr>
        <p:txBody>
          <a:bodyPr>
            <a:noAutofit/>
          </a:bodyPr>
          <a:lstStyle/>
          <a:p>
            <a:r>
              <a:rPr lang="en-GB" sz="2800" dirty="0" smtClean="0"/>
              <a:t>P2.9 - </a:t>
            </a:r>
            <a:r>
              <a:rPr lang="en-GB" sz="2800" dirty="0"/>
              <a:t>Outline Design Methods – </a:t>
            </a:r>
            <a:r>
              <a:rPr lang="en-GB" sz="2800" dirty="0" smtClean="0"/>
              <a:t>Script Planning</a:t>
            </a:r>
            <a:endParaRPr lang="en-GB" sz="2800" dirty="0"/>
          </a:p>
        </p:txBody>
      </p:sp>
    </p:spTree>
    <p:extLst>
      <p:ext uri="{BB962C8B-B14F-4D97-AF65-F5344CB8AC3E}">
        <p14:creationId xmlns:p14="http://schemas.microsoft.com/office/powerpoint/2010/main" val="7968654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824536"/>
          </a:xfrm>
        </p:spPr>
        <p:txBody>
          <a:bodyPr>
            <a:noAutofit/>
          </a:bodyPr>
          <a:lstStyle/>
          <a:p>
            <a:pPr marL="0" indent="0">
              <a:lnSpc>
                <a:spcPct val="80000"/>
              </a:lnSpc>
              <a:buNone/>
              <a:defRPr/>
            </a:pPr>
            <a:r>
              <a:rPr lang="en-US" sz="1400" dirty="0" smtClean="0"/>
              <a:t>A project specification is the </a:t>
            </a:r>
            <a:r>
              <a:rPr lang="en-US" sz="1400" b="1" dirty="0" smtClean="0"/>
              <a:t>“what”, “who”, “how” </a:t>
            </a:r>
            <a:r>
              <a:rPr lang="en-US" sz="1400" dirty="0" smtClean="0"/>
              <a:t>and</a:t>
            </a:r>
            <a:r>
              <a:rPr lang="en-US" sz="1400" b="1" dirty="0" smtClean="0"/>
              <a:t> “when” and “wherefore” </a:t>
            </a:r>
            <a:r>
              <a:rPr lang="en-US" sz="1400" dirty="0" smtClean="0"/>
              <a:t>of your project. </a:t>
            </a:r>
            <a:r>
              <a:rPr lang="en-GB" sz="1400" dirty="0" smtClean="0"/>
              <a:t>You will need to detail:</a:t>
            </a:r>
          </a:p>
          <a:p>
            <a:pPr>
              <a:lnSpc>
                <a:spcPct val="80000"/>
              </a:lnSpc>
              <a:defRPr/>
            </a:pPr>
            <a:r>
              <a:rPr lang="en-GB" sz="1400" b="1" dirty="0" smtClean="0"/>
              <a:t>What</a:t>
            </a:r>
          </a:p>
          <a:p>
            <a:pPr lvl="1">
              <a:lnSpc>
                <a:spcPct val="80000"/>
              </a:lnSpc>
              <a:defRPr/>
            </a:pPr>
            <a:r>
              <a:rPr lang="en-GB" sz="1400" dirty="0" smtClean="0"/>
              <a:t>Brief description of the game</a:t>
            </a:r>
          </a:p>
          <a:p>
            <a:pPr lvl="1">
              <a:lnSpc>
                <a:spcPct val="80000"/>
              </a:lnSpc>
              <a:defRPr/>
            </a:pPr>
            <a:r>
              <a:rPr lang="en-GB" sz="1400" dirty="0" smtClean="0"/>
              <a:t>What </a:t>
            </a:r>
            <a:r>
              <a:rPr lang="en-GB" sz="1400" dirty="0" smtClean="0"/>
              <a:t>is the game all about?</a:t>
            </a:r>
          </a:p>
          <a:p>
            <a:pPr lvl="1">
              <a:lnSpc>
                <a:spcPct val="80000"/>
              </a:lnSpc>
              <a:defRPr/>
            </a:pPr>
            <a:r>
              <a:rPr lang="en-GB" sz="1400" dirty="0" smtClean="0"/>
              <a:t>What is the objective, aim and details of game?</a:t>
            </a:r>
          </a:p>
          <a:p>
            <a:pPr lvl="1">
              <a:lnSpc>
                <a:spcPct val="80000"/>
              </a:lnSpc>
              <a:defRPr/>
            </a:pPr>
            <a:r>
              <a:rPr lang="en-GB" sz="1400" dirty="0" smtClean="0"/>
              <a:t>Why is it unique</a:t>
            </a:r>
            <a:endParaRPr lang="en-GB" sz="1400" dirty="0" smtClean="0"/>
          </a:p>
          <a:p>
            <a:pPr>
              <a:lnSpc>
                <a:spcPct val="80000"/>
              </a:lnSpc>
              <a:defRPr/>
            </a:pPr>
            <a:r>
              <a:rPr lang="en-GB" sz="1400" b="1" dirty="0" smtClean="0"/>
              <a:t>Who</a:t>
            </a:r>
          </a:p>
          <a:p>
            <a:pPr lvl="1">
              <a:lnSpc>
                <a:spcPct val="80000"/>
              </a:lnSpc>
              <a:defRPr/>
            </a:pPr>
            <a:r>
              <a:rPr lang="en-GB" sz="1400" dirty="0" smtClean="0"/>
              <a:t>Intended audience (e.g. age, gender, demographic) </a:t>
            </a:r>
          </a:p>
          <a:p>
            <a:pPr lvl="1">
              <a:lnSpc>
                <a:spcPct val="80000"/>
              </a:lnSpc>
              <a:defRPr/>
            </a:pPr>
            <a:r>
              <a:rPr lang="en-GB" sz="1400" dirty="0" smtClean="0"/>
              <a:t>Who is the team?</a:t>
            </a:r>
          </a:p>
          <a:p>
            <a:pPr>
              <a:lnSpc>
                <a:spcPct val="80000"/>
              </a:lnSpc>
              <a:defRPr/>
            </a:pPr>
            <a:r>
              <a:rPr lang="en-GB" sz="1400" b="1" dirty="0" smtClean="0"/>
              <a:t>How</a:t>
            </a:r>
          </a:p>
          <a:p>
            <a:pPr lvl="1">
              <a:lnSpc>
                <a:spcPct val="80000"/>
              </a:lnSpc>
              <a:defRPr/>
            </a:pPr>
            <a:r>
              <a:rPr lang="en-GB" sz="1400" dirty="0" smtClean="0"/>
              <a:t>Genre</a:t>
            </a:r>
          </a:p>
          <a:p>
            <a:pPr lvl="1">
              <a:lnSpc>
                <a:spcPct val="80000"/>
              </a:lnSpc>
              <a:defRPr/>
            </a:pPr>
            <a:r>
              <a:rPr lang="en-GB" sz="1400" dirty="0" smtClean="0"/>
              <a:t>Is the game going to be created?</a:t>
            </a:r>
          </a:p>
          <a:p>
            <a:pPr lvl="1">
              <a:lnSpc>
                <a:spcPct val="80000"/>
              </a:lnSpc>
              <a:defRPr/>
            </a:pPr>
            <a:r>
              <a:rPr lang="en-GB" sz="1400" dirty="0" smtClean="0"/>
              <a:t>How is the game going to be distributed?</a:t>
            </a:r>
          </a:p>
          <a:p>
            <a:pPr>
              <a:lnSpc>
                <a:spcPct val="80000"/>
              </a:lnSpc>
              <a:defRPr/>
            </a:pPr>
            <a:r>
              <a:rPr lang="en-GB" sz="1400" b="1" dirty="0" smtClean="0"/>
              <a:t>When</a:t>
            </a:r>
          </a:p>
          <a:p>
            <a:pPr lvl="1">
              <a:lnSpc>
                <a:spcPct val="80000"/>
              </a:lnSpc>
              <a:defRPr/>
            </a:pPr>
            <a:r>
              <a:rPr lang="en-GB" sz="1400" dirty="0" smtClean="0"/>
              <a:t>How long will the project take?</a:t>
            </a:r>
          </a:p>
          <a:p>
            <a:pPr lvl="1">
              <a:lnSpc>
                <a:spcPct val="80000"/>
              </a:lnSpc>
              <a:defRPr/>
            </a:pPr>
            <a:r>
              <a:rPr lang="en-GB" sz="1400" dirty="0" smtClean="0"/>
              <a:t>When will it start and finish?</a:t>
            </a:r>
            <a:endParaRPr lang="en-US" sz="1400" dirty="0" smtClean="0"/>
          </a:p>
          <a:p>
            <a:pPr>
              <a:lnSpc>
                <a:spcPct val="80000"/>
              </a:lnSpc>
              <a:defRPr/>
            </a:pPr>
            <a:r>
              <a:rPr lang="en-GB" sz="1400" b="1" dirty="0" smtClean="0"/>
              <a:t>Other </a:t>
            </a:r>
          </a:p>
          <a:p>
            <a:pPr lvl="1">
              <a:lnSpc>
                <a:spcPct val="80000"/>
              </a:lnSpc>
              <a:defRPr/>
            </a:pPr>
            <a:r>
              <a:rPr lang="en-GB" sz="1400" dirty="0" smtClean="0"/>
              <a:t>Sales tool</a:t>
            </a:r>
            <a:r>
              <a:rPr lang="en-US" sz="1400" dirty="0" smtClean="0"/>
              <a:t> and marketing</a:t>
            </a:r>
            <a:endParaRPr lang="en-GB" sz="1400" dirty="0" smtClean="0"/>
          </a:p>
          <a:p>
            <a:pPr marL="0" indent="0">
              <a:lnSpc>
                <a:spcPct val="80000"/>
              </a:lnSpc>
              <a:buNone/>
              <a:defRPr/>
            </a:pPr>
            <a:r>
              <a:rPr lang="en-US" sz="1400" b="1" dirty="0" smtClean="0"/>
              <a:t>P2.10 - Task 13 </a:t>
            </a:r>
            <a:r>
              <a:rPr lang="en-US" sz="1400" dirty="0" smtClean="0"/>
              <a:t>– Using the </a:t>
            </a:r>
            <a:r>
              <a:rPr lang="en-US" sz="1400" dirty="0" smtClean="0">
                <a:hlinkClick r:id="rId2" action="ppaction://hlinkpres?slideindex=1&amp;slidetitle="/>
              </a:rPr>
              <a:t>template</a:t>
            </a:r>
            <a:r>
              <a:rPr lang="en-US" sz="1400" dirty="0" smtClean="0"/>
              <a:t>, provide relevant details including notes, about the Purpose of the video game project you plan to present.</a:t>
            </a:r>
          </a:p>
          <a:p>
            <a:pPr marL="0" indent="0">
              <a:lnSpc>
                <a:spcPct val="80000"/>
              </a:lnSpc>
              <a:buNone/>
              <a:defRPr/>
            </a:pPr>
            <a:r>
              <a:rPr lang="en-GB" sz="1400" b="1" dirty="0" smtClean="0"/>
              <a:t>M2.3 – Task 14 – </a:t>
            </a:r>
            <a:r>
              <a:rPr lang="en-GB" sz="1400" dirty="0" smtClean="0"/>
              <a:t>Within this presentation provide additional detailed game design consists with a justification of each choice.</a:t>
            </a:r>
          </a:p>
        </p:txBody>
      </p:sp>
      <p:sp>
        <p:nvSpPr>
          <p:cNvPr id="28" name="Title 2"/>
          <p:cNvSpPr>
            <a:spLocks noGrp="1"/>
          </p:cNvSpPr>
          <p:nvPr>
            <p:ph type="title"/>
          </p:nvPr>
        </p:nvSpPr>
        <p:spPr>
          <a:xfrm>
            <a:off x="230832" y="116632"/>
            <a:ext cx="8733656" cy="504056"/>
          </a:xfrm>
        </p:spPr>
        <p:txBody>
          <a:bodyPr>
            <a:noAutofit/>
          </a:bodyPr>
          <a:lstStyle/>
          <a:p>
            <a:r>
              <a:rPr lang="en-GB" sz="2800" dirty="0" smtClean="0"/>
              <a:t>P2.10 - </a:t>
            </a:r>
            <a:r>
              <a:rPr lang="en-GB" sz="2800" dirty="0"/>
              <a:t>Outline Design Methods – </a:t>
            </a:r>
            <a:r>
              <a:rPr lang="en-GB" sz="2800" dirty="0" smtClean="0"/>
              <a:t>Project Plan</a:t>
            </a:r>
            <a:endParaRPr lang="en-GB" sz="2800" dirty="0"/>
          </a:p>
        </p:txBody>
      </p:sp>
      <p:graphicFrame>
        <p:nvGraphicFramePr>
          <p:cNvPr id="29" name="Table 28"/>
          <p:cNvGraphicFramePr>
            <a:graphicFrameLocks noGrp="1"/>
          </p:cNvGraphicFramePr>
          <p:nvPr>
            <p:extLst>
              <p:ext uri="{D42A27DB-BD31-4B8C-83A1-F6EECF244321}">
                <p14:modId xmlns:p14="http://schemas.microsoft.com/office/powerpoint/2010/main" val="3335108804"/>
              </p:ext>
            </p:extLst>
          </p:nvPr>
        </p:nvGraphicFramePr>
        <p:xfrm>
          <a:off x="251521" y="5538936"/>
          <a:ext cx="8712966" cy="914400"/>
        </p:xfrm>
        <a:graphic>
          <a:graphicData uri="http://schemas.openxmlformats.org/drawingml/2006/table">
            <a:tbl>
              <a:tblPr firstRow="1" bandRow="1">
                <a:tableStyleId>{5C22544A-7EE6-4342-B048-85BDC9FD1C3A}</a:tableStyleId>
              </a:tblPr>
              <a:tblGrid>
                <a:gridCol w="2904322"/>
                <a:gridCol w="2904322"/>
                <a:gridCol w="2904322"/>
              </a:tblGrid>
              <a:tr h="432048">
                <a:tc>
                  <a:txBody>
                    <a:bodyPr/>
                    <a:lstStyle/>
                    <a:p>
                      <a:pPr lvl="1" algn="ctr"/>
                      <a:r>
                        <a:rPr lang="en-GB" sz="1200" b="1" dirty="0" smtClean="0"/>
                        <a:t>High concept e.g. selling point of the game</a:t>
                      </a:r>
                      <a:endParaRPr lang="en-GB" sz="1600" b="1"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b="1" dirty="0" smtClean="0"/>
                        <a:t>Detailed game description including genre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b="1" dirty="0" smtClean="0"/>
                        <a:t>Detailed description of characters </a:t>
                      </a:r>
                    </a:p>
                  </a:txBody>
                  <a:tcP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b="1" dirty="0" smtClean="0"/>
                        <a:t>Number of player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b="1" dirty="0" smtClean="0"/>
                        <a:t>Environment the game will be played in</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b="1" dirty="0" smtClean="0"/>
                        <a:t>Games platform to be used.</a:t>
                      </a:r>
                    </a:p>
                  </a:txBody>
                  <a:tcPr/>
                </a:tc>
              </a:tr>
            </a:tbl>
          </a:graphicData>
        </a:graphic>
      </p:graphicFrame>
    </p:spTree>
    <p:extLst>
      <p:ext uri="{BB962C8B-B14F-4D97-AF65-F5344CB8AC3E}">
        <p14:creationId xmlns:p14="http://schemas.microsoft.com/office/powerpoint/2010/main" val="4266670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30072370"/>
              </p:ext>
            </p:extLst>
          </p:nvPr>
        </p:nvGraphicFramePr>
        <p:xfrm>
          <a:off x="179512" y="836712"/>
          <a:ext cx="8784976" cy="5608320"/>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dirty="0" smtClean="0"/>
                        <a:t>Pass </a:t>
                      </a:r>
                    </a:p>
                    <a:p>
                      <a:r>
                        <a:rPr kumimoji="0" lang="en-GB" sz="1300" u="none" strike="noStrike" kern="1200" baseline="0" dirty="0" smtClean="0"/>
                        <a:t>The assessment criteria are the pass requirements for this unit. </a:t>
                      </a:r>
                    </a:p>
                    <a:p>
                      <a:r>
                        <a:rPr kumimoji="0" lang="en-GB" sz="1300" u="none" strike="noStrike" kern="1200" baseline="0" dirty="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dirty="0" smtClean="0"/>
                        <a:t>Merit </a:t>
                      </a:r>
                    </a:p>
                    <a:p>
                      <a:r>
                        <a:rPr kumimoji="0" lang="en-GB" sz="1300" u="none" strike="noStrike" kern="1200" baseline="0" dirty="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dirty="0" smtClean="0"/>
                        <a:t>Distinction </a:t>
                      </a:r>
                    </a:p>
                    <a:p>
                      <a:r>
                        <a:rPr kumimoji="0" lang="en-GB" sz="1300" u="none" strike="noStrike" kern="1200" baseline="0" dirty="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300" dirty="0" smtClean="0"/>
                        <a:t>1</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Understand the principles of game design</a:t>
                      </a:r>
                    </a:p>
                  </a:txBody>
                  <a:tcPr/>
                </a:tc>
                <a:tc>
                  <a:txBody>
                    <a:bodyPr/>
                    <a:lstStyle/>
                    <a:p>
                      <a:r>
                        <a:rPr lang="en-GB" sz="1300" dirty="0" smtClean="0"/>
                        <a:t>P1</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Describe visual style and elements of gameplay used in game design with some appropriate use of subject terminology </a:t>
                      </a:r>
                    </a:p>
                  </a:txBody>
                  <a:tcPr/>
                </a:tc>
                <a:tc>
                  <a:txBody>
                    <a:bodyPr/>
                    <a:lstStyle/>
                    <a:p>
                      <a:r>
                        <a:rPr kumimoji="0" lang="en-GB" sz="1300" b="0" i="0" u="none" strike="noStrike" kern="1200" baseline="0" dirty="0" smtClean="0">
                          <a:solidFill>
                            <a:schemeClr val="dk1"/>
                          </a:solidFill>
                          <a:latin typeface="+mn-lt"/>
                          <a:ea typeface="+mn-ea"/>
                          <a:cs typeface="+mn-cs"/>
                        </a:rPr>
                        <a:t>M1 Describe the history of computer gaming with regard to different genres of game play</a:t>
                      </a:r>
                    </a:p>
                  </a:txBody>
                  <a:tcPr/>
                </a:tc>
                <a:tc>
                  <a:txBody>
                    <a:bodyPr/>
                    <a:lstStyle/>
                    <a:p>
                      <a:r>
                        <a:rPr kumimoji="0" lang="en-GB" sz="1300" b="0" i="0" u="none" strike="noStrike" kern="1200" baseline="0" dirty="0" smtClean="0">
                          <a:solidFill>
                            <a:schemeClr val="dk1"/>
                          </a:solidFill>
                          <a:latin typeface="+mn-lt"/>
                          <a:ea typeface="+mn-ea"/>
                          <a:cs typeface="+mn-cs"/>
                        </a:rPr>
                        <a:t>D1 Critically evaluate the use of expansion packs in game design</a:t>
                      </a:r>
                    </a:p>
                  </a:txBody>
                  <a:tcPr/>
                </a:tc>
              </a:tr>
              <a:tr h="843488">
                <a:tc>
                  <a:txBody>
                    <a:bodyPr/>
                    <a:lstStyle/>
                    <a:p>
                      <a:r>
                        <a:rPr lang="en-GB" sz="1300" dirty="0" smtClean="0"/>
                        <a:t>2</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Be able to generate ideas for a game concept 	</a:t>
                      </a:r>
                    </a:p>
                  </a:txBody>
                  <a:tcPr>
                    <a:solidFill>
                      <a:srgbClr val="FFC000"/>
                    </a:solidFill>
                  </a:tcPr>
                </a:tc>
                <a:tc>
                  <a:txBody>
                    <a:bodyPr/>
                    <a:lstStyle/>
                    <a:p>
                      <a:r>
                        <a:rPr lang="en-GB" sz="1300" dirty="0" smtClean="0"/>
                        <a:t>P2</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Generate outline ideas for a game concept working within appropriate conventions </a:t>
                      </a: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M2 Generate a detailed plan for a game concept</a:t>
                      </a: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D2 Generate ideas for an expansion pack for a game concept 	</a:t>
                      </a:r>
                    </a:p>
                    <a:p>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r>
              <a:tr h="648072">
                <a:tc>
                  <a:txBody>
                    <a:bodyPr/>
                    <a:lstStyle/>
                    <a:p>
                      <a:r>
                        <a:rPr lang="en-GB" sz="1300" dirty="0" smtClean="0"/>
                        <a:t>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prepare game design documentation</a:t>
                      </a:r>
                    </a:p>
                  </a:txBody>
                  <a:tcPr/>
                </a:tc>
                <a:tc>
                  <a:txBody>
                    <a:bodyPr/>
                    <a:lstStyle/>
                    <a:p>
                      <a:r>
                        <a:rPr lang="en-GB" sz="1300" dirty="0" smtClean="0"/>
                        <a:t>P3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Prepare design documents for a game with some assistance</a:t>
                      </a:r>
                    </a:p>
                  </a:txBody>
                  <a:tcPr/>
                </a:tc>
                <a:tc>
                  <a:txBody>
                    <a:bodyPr/>
                    <a:lstStyle/>
                    <a:p>
                      <a:r>
                        <a:rPr kumimoji="0" lang="en-GB" sz="1300" b="0" i="0" u="none" strike="noStrike" kern="1200" baseline="0" dirty="0" smtClean="0">
                          <a:solidFill>
                            <a:schemeClr val="dk1"/>
                          </a:solidFill>
                          <a:latin typeface="+mn-lt"/>
                          <a:ea typeface="+mn-ea"/>
                          <a:cs typeface="+mn-cs"/>
                        </a:rPr>
                        <a:t>M3 Create a project plan for the development of the game concept</a:t>
                      </a:r>
                    </a:p>
                  </a:txBody>
                  <a:tcPr/>
                </a:tc>
                <a:tc>
                  <a:txBody>
                    <a:bodyPr/>
                    <a:lstStyle/>
                    <a:p>
                      <a:r>
                        <a:rPr kumimoji="0" lang="en-GB" sz="1300" b="0" i="0" u="none" strike="noStrike" kern="1200" baseline="0" dirty="0" smtClean="0">
                          <a:solidFill>
                            <a:schemeClr val="dk1"/>
                          </a:solidFill>
                          <a:latin typeface="+mn-lt"/>
                          <a:ea typeface="+mn-ea"/>
                          <a:cs typeface="+mn-cs"/>
                        </a:rPr>
                        <a:t>D3 Evaluate the importance of creating a high concept game document</a:t>
                      </a:r>
                    </a:p>
                  </a:txBody>
                  <a:tcPr/>
                </a:tc>
              </a:tr>
              <a:tr h="930304">
                <a:tc>
                  <a:txBody>
                    <a:bodyPr/>
                    <a:lstStyle/>
                    <a:p>
                      <a:r>
                        <a:rPr lang="en-GB" sz="1300" dirty="0" smtClean="0"/>
                        <a:t>4</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present a game concept to stake holders</a:t>
                      </a:r>
                    </a:p>
                  </a:txBody>
                  <a:tcPr/>
                </a:tc>
                <a:tc>
                  <a:txBody>
                    <a:bodyPr/>
                    <a:lstStyle/>
                    <a:p>
                      <a:r>
                        <a:rPr lang="en-GB" sz="1300" dirty="0" smtClean="0"/>
                        <a:t>P4</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Present a game concept to stakeholders with some appropriate use of subject terminology</a:t>
                      </a:r>
                    </a:p>
                  </a:txBody>
                  <a:tcPr/>
                </a:tc>
                <a:tc>
                  <a:txBody>
                    <a:bodyPr/>
                    <a:lstStyle/>
                    <a:p>
                      <a:r>
                        <a:rPr kumimoji="0" lang="en-GB" sz="1300" b="0" i="0" u="none" strike="noStrike" kern="1200" baseline="0" dirty="0" smtClean="0">
                          <a:solidFill>
                            <a:schemeClr val="dk1"/>
                          </a:solidFill>
                          <a:latin typeface="+mn-lt"/>
                          <a:ea typeface="+mn-ea"/>
                          <a:cs typeface="+mn-cs"/>
                        </a:rPr>
                        <a:t>M4 Gain feedback from stakeholders about a game concept</a:t>
                      </a:r>
                    </a:p>
                  </a:txBody>
                  <a:tcPr/>
                </a:tc>
                <a:tc>
                  <a:txBody>
                    <a:bodyPr/>
                    <a:lstStyle/>
                    <a:p>
                      <a:r>
                        <a:rPr kumimoji="0" lang="en-GB" sz="1300" b="0" i="0" u="none" strike="noStrike" kern="1200" baseline="0" dirty="0" smtClean="0">
                          <a:solidFill>
                            <a:schemeClr val="dk1"/>
                          </a:solidFill>
                          <a:latin typeface="+mn-lt"/>
                          <a:ea typeface="+mn-ea"/>
                          <a:cs typeface="+mn-cs"/>
                        </a:rPr>
                        <a:t>D4 Improve a game concept based on feedback received from stakeholders</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71463" indent="-255588"/>
            <a:r>
              <a:rPr lang="en-GB" sz="1000" dirty="0" smtClean="0"/>
              <a:t>For this stage you will need to use either a project Management program like Microsoft Project or Open Proj or create a Gantt Chart using Excel to produce a timeline for the creation and sourcing stages of the projects. This should take into consideration Parallel Processes, </a:t>
            </a:r>
            <a:r>
              <a:rPr lang="en-GB" sz="1000" dirty="0" smtClean="0"/>
              <a:t>Milestones, Checkpoints </a:t>
            </a:r>
            <a:r>
              <a:rPr lang="en-GB" sz="1000" dirty="0" smtClean="0"/>
              <a:t>and Deadlines. The project should be broken down into </a:t>
            </a:r>
            <a:r>
              <a:rPr lang="en-GB" sz="1000" dirty="0" smtClean="0"/>
              <a:t>7 </a:t>
            </a:r>
            <a:r>
              <a:rPr lang="en-GB" sz="1000" dirty="0" smtClean="0"/>
              <a:t>major sections or stages:</a:t>
            </a:r>
          </a:p>
          <a:p>
            <a:pPr marL="271463" indent="-255588"/>
            <a:r>
              <a:rPr lang="en-GB" sz="1000" dirty="0"/>
              <a:t>The stages of production include:</a:t>
            </a:r>
          </a:p>
          <a:p>
            <a:pPr lvl="1">
              <a:lnSpc>
                <a:spcPct val="80000"/>
              </a:lnSpc>
              <a:defRPr/>
            </a:pPr>
            <a:r>
              <a:rPr lang="en-GB" sz="1000" dirty="0"/>
              <a:t>Analysing and research</a:t>
            </a:r>
          </a:p>
          <a:p>
            <a:pPr lvl="1">
              <a:lnSpc>
                <a:spcPct val="80000"/>
              </a:lnSpc>
              <a:defRPr/>
            </a:pPr>
            <a:r>
              <a:rPr lang="en-GB" sz="1000" dirty="0"/>
              <a:t>Planning – funding etc.</a:t>
            </a:r>
          </a:p>
          <a:p>
            <a:pPr lvl="1">
              <a:lnSpc>
                <a:spcPct val="80000"/>
              </a:lnSpc>
              <a:defRPr/>
            </a:pPr>
            <a:r>
              <a:rPr lang="en-GB" sz="1000" dirty="0"/>
              <a:t>Preparation</a:t>
            </a:r>
          </a:p>
          <a:p>
            <a:pPr lvl="2">
              <a:lnSpc>
                <a:spcPct val="80000"/>
              </a:lnSpc>
              <a:defRPr/>
            </a:pPr>
            <a:r>
              <a:rPr lang="en-GB" sz="1000" dirty="0"/>
              <a:t>Sketches</a:t>
            </a:r>
          </a:p>
          <a:p>
            <a:pPr lvl="2">
              <a:lnSpc>
                <a:spcPct val="80000"/>
              </a:lnSpc>
              <a:defRPr/>
            </a:pPr>
            <a:r>
              <a:rPr lang="en-GB" sz="1000" dirty="0"/>
              <a:t>Level designs</a:t>
            </a:r>
          </a:p>
          <a:p>
            <a:pPr lvl="2">
              <a:lnSpc>
                <a:spcPct val="80000"/>
              </a:lnSpc>
              <a:defRPr/>
            </a:pPr>
            <a:r>
              <a:rPr lang="en-GB" sz="1000" dirty="0"/>
              <a:t>Staffing</a:t>
            </a:r>
          </a:p>
          <a:p>
            <a:pPr lvl="1">
              <a:lnSpc>
                <a:spcPct val="80000"/>
              </a:lnSpc>
              <a:defRPr/>
            </a:pPr>
            <a:r>
              <a:rPr lang="en-GB" sz="1000" dirty="0"/>
              <a:t>Implementation</a:t>
            </a:r>
          </a:p>
          <a:p>
            <a:pPr lvl="2">
              <a:lnSpc>
                <a:spcPct val="80000"/>
              </a:lnSpc>
              <a:defRPr/>
            </a:pPr>
            <a:r>
              <a:rPr lang="en-GB" sz="1000" dirty="0"/>
              <a:t>Character and Model Designs</a:t>
            </a:r>
          </a:p>
          <a:p>
            <a:pPr lvl="2">
              <a:lnSpc>
                <a:spcPct val="80000"/>
              </a:lnSpc>
              <a:defRPr/>
            </a:pPr>
            <a:r>
              <a:rPr lang="en-GB" sz="1000" dirty="0"/>
              <a:t>Background Designs</a:t>
            </a:r>
          </a:p>
          <a:p>
            <a:pPr lvl="2">
              <a:lnSpc>
                <a:spcPct val="80000"/>
              </a:lnSpc>
              <a:defRPr/>
            </a:pPr>
            <a:r>
              <a:rPr lang="en-GB" sz="1000" dirty="0"/>
              <a:t>Menu Coding</a:t>
            </a:r>
          </a:p>
          <a:p>
            <a:pPr lvl="2">
              <a:lnSpc>
                <a:spcPct val="80000"/>
              </a:lnSpc>
              <a:defRPr/>
            </a:pPr>
            <a:r>
              <a:rPr lang="en-GB" sz="1000" dirty="0"/>
              <a:t>Interactivity</a:t>
            </a:r>
          </a:p>
          <a:p>
            <a:pPr lvl="2">
              <a:lnSpc>
                <a:spcPct val="80000"/>
              </a:lnSpc>
              <a:defRPr/>
            </a:pPr>
            <a:r>
              <a:rPr lang="en-GB" sz="1000" dirty="0"/>
              <a:t>AI</a:t>
            </a:r>
          </a:p>
          <a:p>
            <a:pPr lvl="2">
              <a:lnSpc>
                <a:spcPct val="80000"/>
              </a:lnSpc>
              <a:defRPr/>
            </a:pPr>
            <a:r>
              <a:rPr lang="en-GB" sz="1000" dirty="0"/>
              <a:t>Sound and Narrative</a:t>
            </a:r>
          </a:p>
          <a:p>
            <a:pPr lvl="2">
              <a:lnSpc>
                <a:spcPct val="80000"/>
              </a:lnSpc>
              <a:defRPr/>
            </a:pPr>
            <a:r>
              <a:rPr lang="en-GB" sz="1000" dirty="0"/>
              <a:t>Level Construction</a:t>
            </a:r>
          </a:p>
          <a:p>
            <a:pPr lvl="2">
              <a:lnSpc>
                <a:spcPct val="80000"/>
              </a:lnSpc>
              <a:defRPr/>
            </a:pPr>
            <a:r>
              <a:rPr lang="en-GB" sz="1000" dirty="0"/>
              <a:t>FMV and </a:t>
            </a:r>
            <a:r>
              <a:rPr lang="en-GB" sz="1000" dirty="0" smtClean="0"/>
              <a:t>Sequences</a:t>
            </a:r>
          </a:p>
          <a:p>
            <a:pPr lvl="2">
              <a:lnSpc>
                <a:spcPct val="80000"/>
              </a:lnSpc>
              <a:defRPr/>
            </a:pPr>
            <a:r>
              <a:rPr lang="en-GB" sz="1000" dirty="0" smtClean="0"/>
              <a:t>Localisation Plan</a:t>
            </a:r>
            <a:endParaRPr lang="en-GB" sz="1000" dirty="0"/>
          </a:p>
          <a:p>
            <a:pPr lvl="1">
              <a:lnSpc>
                <a:spcPct val="80000"/>
              </a:lnSpc>
              <a:defRPr/>
            </a:pPr>
            <a:r>
              <a:rPr lang="en-GB" sz="1000" dirty="0"/>
              <a:t>Testing</a:t>
            </a:r>
          </a:p>
          <a:p>
            <a:pPr lvl="2">
              <a:lnSpc>
                <a:spcPct val="80000"/>
              </a:lnSpc>
              <a:defRPr/>
            </a:pPr>
            <a:r>
              <a:rPr lang="en-GB" sz="1000" dirty="0"/>
              <a:t>Alpha</a:t>
            </a:r>
          </a:p>
          <a:p>
            <a:pPr lvl="2">
              <a:lnSpc>
                <a:spcPct val="80000"/>
              </a:lnSpc>
              <a:defRPr/>
            </a:pPr>
            <a:r>
              <a:rPr lang="en-GB" sz="1000" dirty="0"/>
              <a:t>Beta</a:t>
            </a:r>
          </a:p>
          <a:p>
            <a:pPr lvl="2">
              <a:lnSpc>
                <a:spcPct val="80000"/>
              </a:lnSpc>
              <a:defRPr/>
            </a:pPr>
            <a:r>
              <a:rPr lang="en-GB" sz="1000" dirty="0"/>
              <a:t>Gold Master</a:t>
            </a:r>
          </a:p>
          <a:p>
            <a:pPr lvl="1">
              <a:lnSpc>
                <a:spcPct val="80000"/>
              </a:lnSpc>
              <a:defRPr/>
            </a:pPr>
            <a:r>
              <a:rPr lang="en-GB" sz="1000" dirty="0"/>
              <a:t>Evaluation</a:t>
            </a:r>
          </a:p>
          <a:p>
            <a:pPr lvl="1">
              <a:lnSpc>
                <a:spcPct val="80000"/>
              </a:lnSpc>
              <a:defRPr/>
            </a:pPr>
            <a:r>
              <a:rPr lang="en-GB" sz="1000" dirty="0"/>
              <a:t>Documentation</a:t>
            </a:r>
          </a:p>
          <a:p>
            <a:pPr marL="228600" lvl="1">
              <a:buFont typeface="Wingdings 3" pitchFamily="18" charset="2"/>
              <a:buChar char=""/>
            </a:pPr>
            <a:r>
              <a:rPr lang="en-GB" sz="1000" dirty="0" smtClean="0"/>
              <a:t>Each </a:t>
            </a:r>
            <a:r>
              <a:rPr lang="en-GB" sz="1000" dirty="0" smtClean="0"/>
              <a:t>of these stages can be broken down into parts, for instance creating can include sourcing, part 1 of 4, saving and exporting file formats and gaining </a:t>
            </a:r>
            <a:r>
              <a:rPr lang="en-GB" sz="1000" dirty="0" smtClean="0"/>
              <a:t>permissions. This </a:t>
            </a:r>
            <a:r>
              <a:rPr lang="en-GB" sz="1000" dirty="0" smtClean="0"/>
              <a:t>should be a plan that is capable of being followed. Altogether you have </a:t>
            </a:r>
            <a:r>
              <a:rPr lang="en-GB" sz="1000" dirty="0" smtClean="0"/>
              <a:t>to set yourself a realistic deadline</a:t>
            </a:r>
            <a:r>
              <a:rPr lang="en-GB" sz="1000" dirty="0" smtClean="0"/>
              <a:t>, </a:t>
            </a:r>
            <a:r>
              <a:rPr lang="en-GB" sz="1000" dirty="0" smtClean="0"/>
              <a:t>the Gantt or project Plan should reflect this.</a:t>
            </a:r>
            <a:endParaRPr lang="en-GB" sz="1000" dirty="0"/>
          </a:p>
          <a:p>
            <a:pPr marL="0" indent="0">
              <a:buNone/>
            </a:pPr>
            <a:r>
              <a:rPr lang="en-GB" sz="1000" b="1" dirty="0" smtClean="0"/>
              <a:t>P2.11 </a:t>
            </a:r>
            <a:r>
              <a:rPr lang="en-GB" sz="1000" b="1" dirty="0" smtClean="0"/>
              <a:t>–Task </a:t>
            </a:r>
            <a:r>
              <a:rPr lang="en-GB" sz="1000" b="1" dirty="0" smtClean="0"/>
              <a:t>15 </a:t>
            </a:r>
            <a:r>
              <a:rPr lang="en-GB" sz="1000" b="1" dirty="0"/>
              <a:t>– </a:t>
            </a:r>
            <a:r>
              <a:rPr lang="en-GB" sz="1000" dirty="0"/>
              <a:t>Create </a:t>
            </a:r>
            <a:r>
              <a:rPr lang="en-GB" sz="1000" dirty="0" smtClean="0"/>
              <a:t>a Gantt or Project file that illustrated the timings of each stage and sub stages of the </a:t>
            </a:r>
            <a:r>
              <a:rPr lang="en-GB" sz="1000" dirty="0" smtClean="0"/>
              <a:t>Game Creation project</a:t>
            </a:r>
            <a:r>
              <a:rPr lang="en-GB" sz="1000" dirty="0" smtClean="0"/>
              <a:t>.</a:t>
            </a:r>
            <a:endParaRPr lang="en-GB" sz="1000" dirty="0"/>
          </a:p>
        </p:txBody>
      </p:sp>
      <p:sp>
        <p:nvSpPr>
          <p:cNvPr id="5"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P2.11 </a:t>
            </a:r>
            <a:r>
              <a:rPr lang="en-GB" dirty="0" smtClean="0"/>
              <a:t>- Outline Design Methods – Planning stages</a:t>
            </a:r>
            <a:endParaRPr lang="en-GB" dirty="0"/>
          </a:p>
        </p:txBody>
      </p:sp>
    </p:spTree>
    <p:extLst>
      <p:ext uri="{BB962C8B-B14F-4D97-AF65-F5344CB8AC3E}">
        <p14:creationId xmlns:p14="http://schemas.microsoft.com/office/powerpoint/2010/main" val="252793979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712968" cy="5544616"/>
          </a:xfrm>
        </p:spPr>
        <p:txBody>
          <a:bodyPr>
            <a:noAutofit/>
          </a:bodyPr>
          <a:lstStyle/>
          <a:p>
            <a:pPr marL="271463" indent="-255588"/>
            <a:r>
              <a:rPr lang="en-GB" sz="2400" b="1" dirty="0" smtClean="0">
                <a:latin typeface="Calibri" pitchFamily="34" charset="0"/>
                <a:cs typeface="Calibri" pitchFamily="34" charset="0"/>
              </a:rPr>
              <a:t>Milestones - </a:t>
            </a:r>
            <a:r>
              <a:rPr lang="en-GB" sz="2400" dirty="0" smtClean="0">
                <a:latin typeface="Calibri" pitchFamily="34" charset="0"/>
                <a:cs typeface="Calibri" pitchFamily="34" charset="0"/>
              </a:rPr>
              <a:t>You </a:t>
            </a:r>
            <a:r>
              <a:rPr lang="en-GB" sz="2400" dirty="0" smtClean="0">
                <a:latin typeface="Calibri" pitchFamily="34" charset="0"/>
                <a:cs typeface="Calibri" pitchFamily="34" charset="0"/>
              </a:rPr>
              <a:t>will also need to identify milestones within the project – these are major turning points within your projects</a:t>
            </a:r>
          </a:p>
          <a:p>
            <a:pPr lvl="1">
              <a:lnSpc>
                <a:spcPct val="80000"/>
              </a:lnSpc>
              <a:defRPr/>
            </a:pPr>
            <a:r>
              <a:rPr lang="en-GB" sz="2400" dirty="0" smtClean="0">
                <a:latin typeface="Calibri" pitchFamily="34" charset="0"/>
                <a:cs typeface="Calibri" pitchFamily="34" charset="0"/>
              </a:rPr>
              <a:t>For example a few milestones in building a house would be; Purchasing the land, choosing an architect, getting planning permission and starting to </a:t>
            </a:r>
            <a:r>
              <a:rPr lang="en-GB" sz="2400" dirty="0" smtClean="0">
                <a:latin typeface="Calibri" pitchFamily="34" charset="0"/>
                <a:cs typeface="Calibri" pitchFamily="34" charset="0"/>
              </a:rPr>
              <a:t>build.</a:t>
            </a:r>
          </a:p>
          <a:p>
            <a:pPr marL="271463" indent="-255588"/>
            <a:r>
              <a:rPr lang="en-GB" sz="2400" b="1" dirty="0" smtClean="0">
                <a:latin typeface="Calibri" pitchFamily="34" charset="0"/>
                <a:cs typeface="Calibri" pitchFamily="34" charset="0"/>
              </a:rPr>
              <a:t>Predecessors and Concurrent Tasks - </a:t>
            </a:r>
            <a:r>
              <a:rPr lang="en-GB" sz="2400" dirty="0" smtClean="0">
                <a:latin typeface="Calibri" pitchFamily="34" charset="0"/>
                <a:cs typeface="Calibri" pitchFamily="34" charset="0"/>
              </a:rPr>
              <a:t>Sometimes </a:t>
            </a:r>
            <a:r>
              <a:rPr lang="en-GB" sz="2400" dirty="0">
                <a:latin typeface="Calibri" pitchFamily="34" charset="0"/>
                <a:cs typeface="Calibri" pitchFamily="34" charset="0"/>
              </a:rPr>
              <a:t>when you are planning stages something has to happen first before that stage can take place - these are known as predecessors</a:t>
            </a:r>
          </a:p>
          <a:p>
            <a:pPr lvl="1"/>
            <a:r>
              <a:rPr lang="en-GB" sz="2400" dirty="0">
                <a:latin typeface="Calibri" pitchFamily="34" charset="0"/>
                <a:cs typeface="Calibri" pitchFamily="34" charset="0"/>
              </a:rPr>
              <a:t>For example if our project is to build a house we have to get buy the plot of land before we start building.  And we have to build the foundations before we build the walls and so on.</a:t>
            </a:r>
          </a:p>
          <a:p>
            <a:r>
              <a:rPr lang="en-GB" sz="2400" dirty="0">
                <a:latin typeface="Calibri" pitchFamily="34" charset="0"/>
                <a:cs typeface="Calibri" pitchFamily="34" charset="0"/>
              </a:rPr>
              <a:t>Concurrent tasks are things we can perform at the same time.  For example we could install the windows whilst placing roof tiles or perform the plumbing while installing the doors, etc</a:t>
            </a:r>
            <a:r>
              <a:rPr lang="en-GB" sz="2400" dirty="0" smtClean="0">
                <a:latin typeface="Calibri" pitchFamily="34" charset="0"/>
                <a:cs typeface="Calibri" pitchFamily="34" charset="0"/>
              </a:rPr>
              <a:t>...</a:t>
            </a:r>
            <a:endParaRPr lang="en-GB" sz="2400" dirty="0">
              <a:latin typeface="Calibri" pitchFamily="34" charset="0"/>
              <a:cs typeface="Calibri" pitchFamily="34" charset="0"/>
            </a:endParaRPr>
          </a:p>
        </p:txBody>
      </p:sp>
      <p:sp>
        <p:nvSpPr>
          <p:cNvPr id="2" name="Title 1"/>
          <p:cNvSpPr>
            <a:spLocks noGrp="1"/>
          </p:cNvSpPr>
          <p:nvPr>
            <p:ph type="title"/>
          </p:nvPr>
        </p:nvSpPr>
        <p:spPr>
          <a:xfrm>
            <a:off x="179512" y="116632"/>
            <a:ext cx="8784976" cy="576064"/>
          </a:xfrm>
        </p:spPr>
        <p:txBody>
          <a:bodyPr>
            <a:noAutofit/>
          </a:bodyPr>
          <a:lstStyle/>
          <a:p>
            <a:r>
              <a:rPr lang="en-GB" sz="2000" dirty="0"/>
              <a:t>P2.11 - Outline Design Methods – </a:t>
            </a:r>
            <a:r>
              <a:rPr lang="en-GB" sz="2000" dirty="0" smtClean="0"/>
              <a:t>Milestones and Concurrent tasks</a:t>
            </a:r>
            <a:endParaRPr lang="en-GB" sz="2000" dirty="0"/>
          </a:p>
        </p:txBody>
      </p:sp>
    </p:spTree>
    <p:extLst>
      <p:ext uri="{BB962C8B-B14F-4D97-AF65-F5344CB8AC3E}">
        <p14:creationId xmlns:p14="http://schemas.microsoft.com/office/powerpoint/2010/main" val="19866957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214282" y="785794"/>
            <a:ext cx="8786874" cy="857256"/>
          </a:xfrm>
        </p:spPr>
        <p:txBody>
          <a:bodyPr/>
          <a:lstStyle/>
          <a:p>
            <a:pPr marL="0" indent="0">
              <a:buNone/>
              <a:defRPr/>
            </a:pPr>
            <a:r>
              <a:rPr lang="en-GB" sz="2400" dirty="0" smtClean="0"/>
              <a:t>Example of GANNT Chart produced within Microsoft Project for a project.</a:t>
            </a:r>
            <a:endParaRPr lang="en-US" sz="2400" dirty="0" smtClean="0"/>
          </a:p>
        </p:txBody>
      </p:sp>
      <p:pic>
        <p:nvPicPr>
          <p:cNvPr id="10244" name="Picture 4"/>
          <p:cNvPicPr>
            <a:picLocks noChangeAspect="1" noChangeArrowheads="1"/>
          </p:cNvPicPr>
          <p:nvPr/>
        </p:nvPicPr>
        <p:blipFill>
          <a:blip r:embed="rId3" cstate="print"/>
          <a:srcRect l="954" r="2692" b="38466"/>
          <a:stretch>
            <a:fillRect/>
          </a:stretch>
        </p:blipFill>
        <p:spPr bwMode="auto">
          <a:xfrm>
            <a:off x="285720" y="1571612"/>
            <a:ext cx="8358246" cy="4348523"/>
          </a:xfrm>
          <a:prstGeom prst="rect">
            <a:avLst/>
          </a:prstGeom>
          <a:noFill/>
          <a:ln w="9525">
            <a:noFill/>
            <a:miter lim="800000"/>
            <a:headEnd/>
            <a:tailEnd/>
          </a:ln>
        </p:spPr>
      </p:pic>
      <p:sp>
        <p:nvSpPr>
          <p:cNvPr id="6" name="Title 1"/>
          <p:cNvSpPr>
            <a:spLocks noGrp="1"/>
          </p:cNvSpPr>
          <p:nvPr>
            <p:ph type="title"/>
          </p:nvPr>
        </p:nvSpPr>
        <p:spPr>
          <a:xfrm>
            <a:off x="179512" y="116632"/>
            <a:ext cx="8784976" cy="576064"/>
          </a:xfrm>
        </p:spPr>
        <p:txBody>
          <a:bodyPr>
            <a:noAutofit/>
          </a:bodyPr>
          <a:lstStyle/>
          <a:p>
            <a:r>
              <a:rPr lang="en-GB" sz="2000" dirty="0"/>
              <a:t>P2.11 - Outline Design Methods – </a:t>
            </a:r>
            <a:r>
              <a:rPr lang="en-GB" sz="2000" dirty="0" smtClean="0"/>
              <a:t>Milestones and Concurrent tasks</a:t>
            </a:r>
            <a:endParaRPr lang="en-GB" sz="2000" dirty="0"/>
          </a:p>
        </p:txBody>
      </p:sp>
    </p:spTree>
    <p:extLst>
      <p:ext uri="{BB962C8B-B14F-4D97-AF65-F5344CB8AC3E}">
        <p14:creationId xmlns:p14="http://schemas.microsoft.com/office/powerpoint/2010/main" val="1357202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688632"/>
          </a:xfrm>
        </p:spPr>
        <p:txBody>
          <a:bodyPr>
            <a:noAutofit/>
          </a:bodyPr>
          <a:lstStyle/>
          <a:p>
            <a:r>
              <a:rPr lang="en-GB" sz="1800" dirty="0" smtClean="0"/>
              <a:t>For each phase of the creation process there will be different software and resources used. Choosing the appropriate resources can save time and money on creation whereas the software needed for the game making part is usually pre-set. As long as the team know how to use that software.</a:t>
            </a:r>
          </a:p>
          <a:p>
            <a:r>
              <a:rPr lang="en-GB" sz="1800" b="1" dirty="0" smtClean="0"/>
              <a:t>Resources</a:t>
            </a:r>
            <a:r>
              <a:rPr lang="en-GB" sz="1800" dirty="0" smtClean="0"/>
              <a:t> – from pens and pencils to </a:t>
            </a:r>
            <a:r>
              <a:rPr lang="en-GB" sz="1800" dirty="0" err="1" smtClean="0"/>
              <a:t>OpenProj</a:t>
            </a:r>
            <a:r>
              <a:rPr lang="en-GB" sz="1800" dirty="0" smtClean="0"/>
              <a:t>, computers, test machines, console development tools, labour, premises, all these are important to the creation phase. It is unlikely a publisher will love your project so much at the initial stage that they supply you with everything. You will expect to make the Game yourself, possibly with financial support so you need to take the following resources into consideration:</a:t>
            </a:r>
          </a:p>
          <a:p>
            <a:pPr lvl="1"/>
            <a:r>
              <a:rPr lang="en-GB" sz="1800" b="1" dirty="0"/>
              <a:t>Staff</a:t>
            </a:r>
            <a:r>
              <a:rPr lang="en-GB" sz="1800" dirty="0"/>
              <a:t> (</a:t>
            </a:r>
            <a:r>
              <a:rPr lang="en-GB" sz="1800" dirty="0" smtClean="0"/>
              <a:t>e.g. </a:t>
            </a:r>
            <a:r>
              <a:rPr lang="en-GB" sz="1800" dirty="0"/>
              <a:t>artists, programmers, testers </a:t>
            </a:r>
            <a:r>
              <a:rPr lang="en-GB" sz="1800" dirty="0" smtClean="0"/>
              <a:t>etc.)</a:t>
            </a:r>
            <a:endParaRPr lang="en-GB" sz="1800" dirty="0"/>
          </a:p>
          <a:p>
            <a:pPr lvl="1"/>
            <a:r>
              <a:rPr lang="en-GB" sz="1800" b="1" dirty="0"/>
              <a:t>Hardware</a:t>
            </a:r>
            <a:r>
              <a:rPr lang="en-GB" sz="1800" dirty="0"/>
              <a:t> (</a:t>
            </a:r>
            <a:r>
              <a:rPr lang="en-GB" sz="1800" dirty="0" smtClean="0"/>
              <a:t>e.g. </a:t>
            </a:r>
            <a:r>
              <a:rPr lang="en-GB" sz="1800" dirty="0"/>
              <a:t>PCs, digital cameras, motion capture devices </a:t>
            </a:r>
            <a:r>
              <a:rPr lang="en-GB" sz="1800" dirty="0" smtClean="0"/>
              <a:t>etc.)</a:t>
            </a:r>
            <a:endParaRPr lang="en-GB" sz="1800" dirty="0"/>
          </a:p>
          <a:p>
            <a:pPr lvl="1"/>
            <a:r>
              <a:rPr lang="en-GB" sz="1800" b="1" dirty="0"/>
              <a:t>Software</a:t>
            </a:r>
            <a:r>
              <a:rPr lang="en-GB" sz="1800" dirty="0"/>
              <a:t> (</a:t>
            </a:r>
            <a:r>
              <a:rPr lang="en-GB" sz="1800" dirty="0" smtClean="0"/>
              <a:t>e.g. </a:t>
            </a:r>
            <a:r>
              <a:rPr lang="en-GB" sz="1800" dirty="0"/>
              <a:t>Game engines, graphic packages, generic software – Word processors, Spreadsheet etc.)</a:t>
            </a:r>
          </a:p>
          <a:p>
            <a:pPr lvl="2"/>
            <a:r>
              <a:rPr lang="en-GB" sz="1800" dirty="0"/>
              <a:t>Of course most of these will have budgetary implications which will need to be accounted </a:t>
            </a:r>
            <a:r>
              <a:rPr lang="en-GB" sz="1800" dirty="0" smtClean="0"/>
              <a:t>for</a:t>
            </a:r>
          </a:p>
          <a:p>
            <a:pPr marL="0" lvl="2" indent="0">
              <a:buNone/>
            </a:pPr>
            <a:r>
              <a:rPr lang="en-GB" sz="1800" b="1" dirty="0" smtClean="0"/>
              <a:t>P2.12 – Task 16 – </a:t>
            </a:r>
            <a:r>
              <a:rPr lang="en-GB" sz="1800" dirty="0" smtClean="0"/>
              <a:t>For your game describe and justify the different resources needed for each stage of the game production.</a:t>
            </a:r>
            <a:endParaRPr lang="en-GB" sz="1800" dirty="0"/>
          </a:p>
        </p:txBody>
      </p:sp>
      <p:sp>
        <p:nvSpPr>
          <p:cNvPr id="3" name="Title 2"/>
          <p:cNvSpPr>
            <a:spLocks noGrp="1"/>
          </p:cNvSpPr>
          <p:nvPr>
            <p:ph type="title"/>
          </p:nvPr>
        </p:nvSpPr>
        <p:spPr>
          <a:xfrm>
            <a:off x="230832" y="116632"/>
            <a:ext cx="8733656" cy="576064"/>
          </a:xfrm>
        </p:spPr>
        <p:txBody>
          <a:bodyPr>
            <a:noAutofit/>
          </a:bodyPr>
          <a:lstStyle/>
          <a:p>
            <a:r>
              <a:rPr lang="en-GB" sz="3200" dirty="0" smtClean="0"/>
              <a:t>P2.12 – Project Plan – Resources</a:t>
            </a:r>
            <a:endParaRPr lang="en-GB" sz="3200" dirty="0"/>
          </a:p>
        </p:txBody>
      </p:sp>
    </p:spTree>
    <p:extLst>
      <p:ext uri="{BB962C8B-B14F-4D97-AF65-F5344CB8AC3E}">
        <p14:creationId xmlns:p14="http://schemas.microsoft.com/office/powerpoint/2010/main" val="17400784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6912768" cy="5688632"/>
          </a:xfrm>
        </p:spPr>
        <p:txBody>
          <a:bodyPr>
            <a:noAutofit/>
          </a:bodyPr>
          <a:lstStyle/>
          <a:p>
            <a:pPr marL="255588" indent="-255588"/>
            <a:r>
              <a:rPr lang="en-GB" sz="2000" b="1" dirty="0" smtClean="0"/>
              <a:t>Game Engine</a:t>
            </a:r>
            <a:r>
              <a:rPr lang="en-GB" sz="2000" dirty="0" smtClean="0"/>
              <a:t> – the game engine you choose is vital, games can be made without them but this involves many lines of code to be written. There are 3 major game engines to licence, Unity, CryEngine and Unreal as well as bespoke engines like Rage. Each has its own merits, and each is good at making one kind of game well.</a:t>
            </a:r>
          </a:p>
          <a:p>
            <a:pPr marL="255588" indent="-255588"/>
            <a:r>
              <a:rPr lang="en-GB" sz="2000" b="1" dirty="0" smtClean="0"/>
              <a:t>Model Making</a:t>
            </a:r>
            <a:r>
              <a:rPr lang="en-GB" sz="2000" dirty="0" smtClean="0"/>
              <a:t> – Like game engines there is a choice of what package to use for making the game models, the characters, the background, the environment, the trees and cars etc. You cannot just go get them from websites and use these, they need to be made. The big three include Maya, 3DS max and </a:t>
            </a:r>
            <a:r>
              <a:rPr lang="en-GB" sz="2000" dirty="0" err="1" smtClean="0"/>
              <a:t>Zbrush</a:t>
            </a:r>
            <a:r>
              <a:rPr lang="en-GB" sz="2000" dirty="0" smtClean="0"/>
              <a:t> as well as bespoke ones like Poser, </a:t>
            </a:r>
            <a:r>
              <a:rPr lang="en-GB" sz="2000" dirty="0" err="1" smtClean="0"/>
              <a:t>Modo</a:t>
            </a:r>
            <a:r>
              <a:rPr lang="en-GB" sz="2000" dirty="0" smtClean="0"/>
              <a:t> and </a:t>
            </a:r>
            <a:r>
              <a:rPr lang="en-GB" sz="2000" dirty="0" err="1" smtClean="0"/>
              <a:t>Sculptris</a:t>
            </a:r>
            <a:r>
              <a:rPr lang="en-GB" sz="2000" dirty="0" smtClean="0"/>
              <a:t>. Again each has their merits, some are linked to animation packed (called rigging), some are limitless and all are compatible with each other and with game engines.</a:t>
            </a:r>
          </a:p>
        </p:txBody>
      </p:sp>
      <p:sp>
        <p:nvSpPr>
          <p:cNvPr id="3" name="Title 2"/>
          <p:cNvSpPr>
            <a:spLocks noGrp="1"/>
          </p:cNvSpPr>
          <p:nvPr>
            <p:ph type="title"/>
          </p:nvPr>
        </p:nvSpPr>
        <p:spPr>
          <a:xfrm>
            <a:off x="230832" y="116632"/>
            <a:ext cx="8733656" cy="576064"/>
          </a:xfrm>
        </p:spPr>
        <p:txBody>
          <a:bodyPr>
            <a:noAutofit/>
          </a:bodyPr>
          <a:lstStyle/>
          <a:p>
            <a:r>
              <a:rPr lang="en-GB" sz="3200" dirty="0" smtClean="0"/>
              <a:t>P2.13 – Project Plan –Software</a:t>
            </a:r>
            <a:endParaRPr lang="en-GB" sz="3200" dirty="0"/>
          </a:p>
        </p:txBody>
      </p:sp>
    </p:spTree>
    <p:extLst>
      <p:ext uri="{BB962C8B-B14F-4D97-AF65-F5344CB8AC3E}">
        <p14:creationId xmlns:p14="http://schemas.microsoft.com/office/powerpoint/2010/main" val="4029148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6624736" cy="4824536"/>
          </a:xfrm>
        </p:spPr>
        <p:txBody>
          <a:bodyPr>
            <a:noAutofit/>
          </a:bodyPr>
          <a:lstStyle/>
          <a:p>
            <a:pPr marL="255588" indent="-255588"/>
            <a:r>
              <a:rPr lang="en-GB" sz="1800" b="1" dirty="0" smtClean="0"/>
              <a:t>Animation </a:t>
            </a:r>
            <a:r>
              <a:rPr lang="en-GB" sz="1800" dirty="0" smtClean="0"/>
              <a:t>– Like graphics packages there are a few and they are compatible with Game engines and it is down to the skill of the user, programmer, artist, rather than the technical ability of the package. Programs like Maya and 4D studio are the most common rigging packages but After Effects is also capable of some animation.</a:t>
            </a:r>
            <a:endParaRPr lang="en-GB" sz="1800" dirty="0"/>
          </a:p>
          <a:p>
            <a:pPr marL="255588" indent="-255588"/>
            <a:r>
              <a:rPr lang="en-GB" sz="1800" b="1" dirty="0" smtClean="0"/>
              <a:t>Graphics and FMV </a:t>
            </a:r>
            <a:r>
              <a:rPr lang="en-GB" sz="1800" dirty="0" smtClean="0"/>
              <a:t>– All games have some graphic additions, FMV sequences, video sequences, animated titles, scrolling text, intros and conclusions. There are multiple packages that can do these and programming tools for the lesser effects. Premiere and After Effects in particular are used by the industry a lot, creating intros for most games, also 4D studio and Flash can be used to good effect.</a:t>
            </a:r>
          </a:p>
          <a:p>
            <a:pPr marL="0" lvl="2" indent="0">
              <a:spcBef>
                <a:spcPts val="400"/>
              </a:spcBef>
              <a:buClr>
                <a:schemeClr val="accent1"/>
              </a:buClr>
              <a:buSzPct val="68000"/>
              <a:buNone/>
            </a:pPr>
            <a:r>
              <a:rPr lang="en-GB" sz="1800" b="1" dirty="0" smtClean="0"/>
              <a:t>P2.13 </a:t>
            </a:r>
            <a:r>
              <a:rPr lang="en-GB" sz="1800" b="1" dirty="0"/>
              <a:t>– Task </a:t>
            </a:r>
            <a:r>
              <a:rPr lang="en-GB" sz="1800" b="1" dirty="0" smtClean="0"/>
              <a:t>17 </a:t>
            </a:r>
            <a:r>
              <a:rPr lang="en-GB" sz="1800" b="1" dirty="0"/>
              <a:t>– </a:t>
            </a:r>
            <a:r>
              <a:rPr lang="en-GB" sz="1800" dirty="0"/>
              <a:t>For your game describe and justify the different </a:t>
            </a:r>
            <a:r>
              <a:rPr lang="en-GB" sz="1800" dirty="0" smtClean="0"/>
              <a:t>Software tools </a:t>
            </a:r>
            <a:r>
              <a:rPr lang="en-GB" sz="1800" dirty="0"/>
              <a:t>needed for </a:t>
            </a:r>
            <a:r>
              <a:rPr lang="en-GB" sz="1800" dirty="0" smtClean="0"/>
              <a:t>the </a:t>
            </a:r>
            <a:r>
              <a:rPr lang="en-GB" sz="1800" dirty="0"/>
              <a:t>game </a:t>
            </a:r>
            <a:r>
              <a:rPr lang="en-GB" sz="1800" dirty="0" smtClean="0"/>
              <a:t>production and justify your choice for each section.</a:t>
            </a:r>
          </a:p>
          <a:p>
            <a:pPr marL="0" lvl="2" indent="0">
              <a:spcBef>
                <a:spcPts val="400"/>
              </a:spcBef>
              <a:buClr>
                <a:schemeClr val="accent1"/>
              </a:buClr>
              <a:buSzPct val="68000"/>
              <a:buNone/>
            </a:pPr>
            <a:endParaRPr lang="en-GB" sz="1800" dirty="0"/>
          </a:p>
          <a:p>
            <a:pPr marL="255588" indent="-255588"/>
            <a:endParaRPr lang="en-GB" sz="1800" dirty="0" smtClean="0"/>
          </a:p>
        </p:txBody>
      </p:sp>
      <p:sp>
        <p:nvSpPr>
          <p:cNvPr id="3" name="Title 2"/>
          <p:cNvSpPr>
            <a:spLocks noGrp="1"/>
          </p:cNvSpPr>
          <p:nvPr>
            <p:ph type="title"/>
          </p:nvPr>
        </p:nvSpPr>
        <p:spPr>
          <a:xfrm>
            <a:off x="230832" y="116632"/>
            <a:ext cx="8733656" cy="576064"/>
          </a:xfrm>
        </p:spPr>
        <p:txBody>
          <a:bodyPr>
            <a:noAutofit/>
          </a:bodyPr>
          <a:lstStyle/>
          <a:p>
            <a:r>
              <a:rPr lang="en-GB" sz="3200" dirty="0" smtClean="0"/>
              <a:t>P2.13 – Project Plan –Software</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1272683801"/>
              </p:ext>
            </p:extLst>
          </p:nvPr>
        </p:nvGraphicFramePr>
        <p:xfrm>
          <a:off x="179512" y="6010488"/>
          <a:ext cx="8640960" cy="370840"/>
        </p:xfrm>
        <a:graphic>
          <a:graphicData uri="http://schemas.openxmlformats.org/drawingml/2006/table">
            <a:tbl>
              <a:tblPr firstRow="1" bandRow="1">
                <a:tableStyleId>{5C22544A-7EE6-4342-B048-85BDC9FD1C3A}</a:tableStyleId>
              </a:tblPr>
              <a:tblGrid>
                <a:gridCol w="2160240"/>
                <a:gridCol w="2160240"/>
                <a:gridCol w="1872208"/>
                <a:gridCol w="2448272"/>
              </a:tblGrid>
              <a:tr h="370840">
                <a:tc>
                  <a:txBody>
                    <a:bodyPr/>
                    <a:lstStyle/>
                    <a:p>
                      <a:pPr algn="ctr"/>
                      <a:r>
                        <a:rPr lang="en-GB" sz="1600" dirty="0" smtClean="0"/>
                        <a:t>Game Engine</a:t>
                      </a:r>
                      <a:endParaRPr lang="en-GB" sz="1600" dirty="0"/>
                    </a:p>
                  </a:txBody>
                  <a:tcPr/>
                </a:tc>
                <a:tc>
                  <a:txBody>
                    <a:bodyPr/>
                    <a:lstStyle/>
                    <a:p>
                      <a:pPr algn="ctr"/>
                      <a:r>
                        <a:rPr lang="en-GB" sz="1600" dirty="0" smtClean="0"/>
                        <a:t>Model making</a:t>
                      </a:r>
                      <a:endParaRPr lang="en-GB" sz="1600" dirty="0"/>
                    </a:p>
                  </a:txBody>
                  <a:tcPr/>
                </a:tc>
                <a:tc>
                  <a:txBody>
                    <a:bodyPr/>
                    <a:lstStyle/>
                    <a:p>
                      <a:pPr algn="ctr"/>
                      <a:r>
                        <a:rPr lang="en-GB" sz="1600" dirty="0" smtClean="0"/>
                        <a:t>Animation</a:t>
                      </a:r>
                      <a:endParaRPr lang="en-GB" sz="1600" dirty="0"/>
                    </a:p>
                  </a:txBody>
                  <a:tcPr/>
                </a:tc>
                <a:tc>
                  <a:txBody>
                    <a:bodyPr/>
                    <a:lstStyle/>
                    <a:p>
                      <a:pPr algn="ctr"/>
                      <a:r>
                        <a:rPr lang="en-GB" sz="1600" dirty="0" smtClean="0"/>
                        <a:t>Graphics and FMV</a:t>
                      </a:r>
                      <a:endParaRPr lang="en-GB" sz="1600" dirty="0"/>
                    </a:p>
                  </a:txBody>
                  <a:tcPr/>
                </a:tc>
              </a:tr>
            </a:tbl>
          </a:graphicData>
        </a:graphic>
      </p:graphicFrame>
    </p:spTree>
    <p:extLst>
      <p:ext uri="{BB962C8B-B14F-4D97-AF65-F5344CB8AC3E}">
        <p14:creationId xmlns:p14="http://schemas.microsoft.com/office/powerpoint/2010/main" val="2432805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5544615"/>
          </a:xfrm>
        </p:spPr>
        <p:txBody>
          <a:bodyPr>
            <a:normAutofit fontScale="62500" lnSpcReduction="20000"/>
          </a:bodyPr>
          <a:lstStyle/>
          <a:p>
            <a:pPr marL="255588" indent="-255588"/>
            <a:r>
              <a:rPr lang="en-GB" sz="2800" dirty="0" smtClean="0"/>
              <a:t>Your completed game is the first stage of the promotion and life cycle of the product. Interest is gathered, peaks and then fades. A year or two down the line you come up with a sequel, bigger, better, more in depth with enhanced graphics but you will need to market all over again. Customers have a short attention span, they need to be engaged in between releases to maintain that interest.</a:t>
            </a:r>
          </a:p>
          <a:p>
            <a:pPr marL="255588" indent="-255588"/>
            <a:r>
              <a:rPr lang="en-GB" sz="2800" dirty="0" smtClean="0"/>
              <a:t>Think about COD2, who does not know which position to stand to be safe, what angle to throw the grenade, where the opposition re-spawns. Users clock up hundreds of hours on each level and get bored, who wants to join a frag with die-hards. Similarly WOW, the average keen user will get to the end within a month of play, a complete new version will cost a fortune and have to reinitiate users accounts. So add-ons, more levels, new missions, weapons, battles.</a:t>
            </a:r>
          </a:p>
          <a:p>
            <a:pPr marL="255588" indent="-255588"/>
            <a:r>
              <a:rPr lang="en-GB" sz="2800" dirty="0" smtClean="0"/>
              <a:t>Few games are unlimited in size, Elite was deemed so large that there were planets with odd names, Doomdark’s Revenge on the Spectrum was rumoured to have 1million levels. Doom moved from game to legend because of the add-ons, downloadable maps, expansion packs, different graphic add-ons</a:t>
            </a:r>
            <a:r>
              <a:rPr lang="en-GB" sz="2800" dirty="0" smtClean="0"/>
              <a:t>.</a:t>
            </a:r>
          </a:p>
          <a:p>
            <a:r>
              <a:rPr lang="en-GB" sz="2800" dirty="0"/>
              <a:t>On most game websites for PC there are patches, add-ons, extras to download, GOTY editions and graphic enhancements. This gives the customer more than they paid for. 200,000 users downloaded the armour enhancement packs for Oblivion, 50,000 user downloaded the water effects for Command and Conquer and the number of users who downloaded the packs for WOW is in the millions.</a:t>
            </a:r>
          </a:p>
          <a:p>
            <a:endParaRPr lang="en-GB" sz="2000" dirty="0"/>
          </a:p>
          <a:p>
            <a:pPr marL="255588" indent="-255588"/>
            <a:endParaRPr lang="en-GB" sz="2800" dirty="0" smtClean="0"/>
          </a:p>
        </p:txBody>
      </p:sp>
      <p:sp>
        <p:nvSpPr>
          <p:cNvPr id="28"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D2.1 – Expansion Packs</a:t>
            </a:r>
            <a:endParaRPr lang="en-GB" sz="3200" dirty="0"/>
          </a:p>
        </p:txBody>
      </p:sp>
    </p:spTree>
    <p:extLst>
      <p:ext uri="{BB962C8B-B14F-4D97-AF65-F5344CB8AC3E}">
        <p14:creationId xmlns:p14="http://schemas.microsoft.com/office/powerpoint/2010/main" val="3364333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12968" cy="5544616"/>
          </a:xfrm>
        </p:spPr>
        <p:txBody>
          <a:bodyPr>
            <a:noAutofit/>
          </a:bodyPr>
          <a:lstStyle/>
          <a:p>
            <a:pPr marL="255588" indent="-255588"/>
            <a:r>
              <a:rPr lang="en-GB" sz="1400" b="1" dirty="0" smtClean="0"/>
              <a:t>Generated Revenue</a:t>
            </a:r>
            <a:r>
              <a:rPr lang="en-GB" sz="1400" dirty="0" smtClean="0"/>
              <a:t> – Look at how much money downloadable content can generate, look at the sales of GOTY editions, look at the statistics of downloaded content and use examples form multiple games with such content.</a:t>
            </a:r>
          </a:p>
          <a:p>
            <a:pPr marL="255588" indent="-255588"/>
            <a:r>
              <a:rPr lang="en-GB" sz="1400" b="1" dirty="0" smtClean="0"/>
              <a:t>Graphics</a:t>
            </a:r>
            <a:r>
              <a:rPr lang="en-GB" sz="1400" dirty="0" smtClean="0"/>
              <a:t> – For some games it takes 2 years to make, in the computer industry hardware gets better in that time, faster, 3D modelling programs have updates or new versions that can do better things.</a:t>
            </a:r>
          </a:p>
          <a:p>
            <a:pPr marL="255588" indent="-255588"/>
            <a:r>
              <a:rPr lang="en-GB" sz="1400" b="1" dirty="0" smtClean="0"/>
              <a:t>Playability</a:t>
            </a:r>
            <a:r>
              <a:rPr lang="en-GB" sz="1400" dirty="0" smtClean="0"/>
              <a:t> – Find the problems and fix them, add more content from feedback, listen to your customers and what they want, read the reviews and see what you can make better.</a:t>
            </a:r>
          </a:p>
          <a:p>
            <a:pPr marL="255588" indent="-255588"/>
            <a:r>
              <a:rPr lang="en-GB" sz="1400" b="1" dirty="0" smtClean="0"/>
              <a:t>Longevity</a:t>
            </a:r>
            <a:r>
              <a:rPr lang="en-GB" sz="1400" dirty="0" smtClean="0"/>
              <a:t> – Adding more levels to keep the customers happy, putting in what there was not enough time for the first time, tiding the customers over until the next version comes out.</a:t>
            </a:r>
          </a:p>
          <a:p>
            <a:pPr marL="255588" indent="-255588"/>
            <a:r>
              <a:rPr lang="en-GB" sz="1400" b="1" dirty="0" smtClean="0"/>
              <a:t>Repurposing </a:t>
            </a:r>
            <a:r>
              <a:rPr lang="en-GB" sz="1400" b="1" dirty="0"/>
              <a:t>across multiple </a:t>
            </a:r>
            <a:r>
              <a:rPr lang="en-GB" sz="1400" b="1" dirty="0" smtClean="0"/>
              <a:t>platforms</a:t>
            </a:r>
            <a:r>
              <a:rPr lang="en-GB" sz="1400" dirty="0"/>
              <a:t> </a:t>
            </a:r>
            <a:r>
              <a:rPr lang="en-GB" sz="1400" dirty="0" smtClean="0"/>
              <a:t>– Spreading across formats for more sales, having a cut down version for Mobiles, Graphically reduced versions for handhelds, touch screen versions for tablets.</a:t>
            </a:r>
          </a:p>
          <a:p>
            <a:pPr marL="109728" indent="0">
              <a:buNone/>
            </a:pPr>
            <a:r>
              <a:rPr lang="en-GB" sz="1400" b="1" dirty="0" smtClean="0"/>
              <a:t>D2.1 </a:t>
            </a:r>
            <a:r>
              <a:rPr lang="en-GB" sz="1400" b="1" dirty="0"/>
              <a:t>– Task </a:t>
            </a:r>
            <a:r>
              <a:rPr lang="en-GB" sz="1400" b="1" dirty="0" smtClean="0"/>
              <a:t>18 </a:t>
            </a:r>
            <a:r>
              <a:rPr lang="en-GB" sz="1400" b="1" dirty="0"/>
              <a:t>– </a:t>
            </a:r>
            <a:r>
              <a:rPr lang="en-GB" sz="1400" dirty="0"/>
              <a:t>Sketch and plan at least three additional elements or enhancements to your game in terms of downloadable </a:t>
            </a:r>
            <a:r>
              <a:rPr lang="en-GB" sz="1400" dirty="0" smtClean="0"/>
              <a:t>content and describe the value in these additions.</a:t>
            </a:r>
            <a:endParaRPr lang="en-GB" sz="1400" dirty="0"/>
          </a:p>
          <a:p>
            <a:r>
              <a:rPr lang="en-GB" sz="1400" dirty="0"/>
              <a:t>This can be done as </a:t>
            </a:r>
            <a:r>
              <a:rPr lang="en-GB" sz="1400" b="1" dirty="0"/>
              <a:t>extra levels</a:t>
            </a:r>
            <a:r>
              <a:rPr lang="en-GB" sz="1400" dirty="0"/>
              <a:t>, </a:t>
            </a:r>
            <a:r>
              <a:rPr lang="en-GB" sz="1400" b="1" dirty="0"/>
              <a:t>current enhancements</a:t>
            </a:r>
            <a:r>
              <a:rPr lang="en-GB" sz="1400" dirty="0"/>
              <a:t> and </a:t>
            </a:r>
            <a:r>
              <a:rPr lang="en-GB" sz="1400" b="1" dirty="0"/>
              <a:t>platform compatible</a:t>
            </a:r>
            <a:r>
              <a:rPr lang="en-GB" sz="1400" dirty="0"/>
              <a:t>.</a:t>
            </a:r>
          </a:p>
          <a:p>
            <a:r>
              <a:rPr lang="en-GB" sz="1400" b="1" dirty="0"/>
              <a:t>Extra levels </a:t>
            </a:r>
            <a:r>
              <a:rPr lang="en-GB" sz="1400" dirty="0"/>
              <a:t>– this could be more levels or a bonus game, sub game, something that helps cover the content in more depth for the user.</a:t>
            </a:r>
          </a:p>
          <a:p>
            <a:r>
              <a:rPr lang="en-GB" sz="1400" b="1" dirty="0"/>
              <a:t>Current Enhancements </a:t>
            </a:r>
            <a:r>
              <a:rPr lang="en-GB" sz="1400" dirty="0"/>
              <a:t>– this could be graphical updates, sound functions, additional help or support.</a:t>
            </a:r>
          </a:p>
          <a:p>
            <a:r>
              <a:rPr lang="en-GB" sz="1400" b="1" dirty="0"/>
              <a:t>Platform Compatible </a:t>
            </a:r>
            <a:r>
              <a:rPr lang="en-GB" sz="1400" dirty="0"/>
              <a:t>– this could be sketches on how to reduce content for an App version, or remove keyboard control for a console through an alternative interface like multiple choice</a:t>
            </a:r>
            <a:r>
              <a:rPr lang="en-GB" sz="1400" dirty="0" smtClean="0"/>
              <a:t>.</a:t>
            </a:r>
            <a:endParaRPr lang="en-GB" sz="1400" dirty="0"/>
          </a:p>
        </p:txBody>
      </p:sp>
      <p:sp>
        <p:nvSpPr>
          <p:cNvPr id="28"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D2.1 – Expansion Packs</a:t>
            </a:r>
            <a:endParaRPr lang="en-GB" sz="3200" dirty="0"/>
          </a:p>
        </p:txBody>
      </p:sp>
    </p:spTree>
    <p:extLst>
      <p:ext uri="{BB962C8B-B14F-4D97-AF65-F5344CB8AC3E}">
        <p14:creationId xmlns:p14="http://schemas.microsoft.com/office/powerpoint/2010/main" val="23882685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544617"/>
          </a:xfrm>
        </p:spPr>
        <p:txBody>
          <a:bodyPr>
            <a:noAutofit/>
          </a:bodyPr>
          <a:lstStyle/>
          <a:p>
            <a:pPr marL="0" indent="0">
              <a:buNone/>
            </a:pPr>
            <a:r>
              <a:rPr lang="en-GB" sz="2000" b="1" dirty="0">
                <a:latin typeface="Calibri" pitchFamily="34" charset="0"/>
                <a:cs typeface="Calibri" pitchFamily="34" charset="0"/>
              </a:rPr>
              <a:t>P2.1 – Task 01 </a:t>
            </a:r>
            <a:r>
              <a:rPr lang="en-GB" sz="2000" dirty="0">
                <a:latin typeface="Calibri" pitchFamily="34" charset="0"/>
                <a:cs typeface="Calibri" pitchFamily="34" charset="0"/>
              </a:rPr>
              <a:t>– Using examples from different eras, describe the aim and purpose of the different range of genres that exist in computer games.</a:t>
            </a:r>
          </a:p>
          <a:p>
            <a:pPr marL="0" indent="0">
              <a:buNone/>
            </a:pPr>
            <a:r>
              <a:rPr lang="en-GB" sz="2000" b="1" dirty="0">
                <a:latin typeface="Calibri" pitchFamily="34" charset="0"/>
                <a:cs typeface="Calibri" pitchFamily="34" charset="0"/>
              </a:rPr>
              <a:t>P2.2 - Task 02 – </a:t>
            </a:r>
            <a:r>
              <a:rPr lang="en-GB" sz="2000" dirty="0">
                <a:latin typeface="Calibri" pitchFamily="34" charset="0"/>
                <a:cs typeface="Calibri" pitchFamily="34" charset="0"/>
              </a:rPr>
              <a:t>For a game in the same genre, specify the purpose, audience, objectives and storyline.</a:t>
            </a:r>
          </a:p>
          <a:p>
            <a:pPr marL="0" indent="0">
              <a:buNone/>
            </a:pPr>
            <a:r>
              <a:rPr lang="en-GB" sz="2000" b="1" dirty="0">
                <a:latin typeface="Calibri" pitchFamily="34" charset="0"/>
                <a:cs typeface="Calibri" pitchFamily="34" charset="0"/>
              </a:rPr>
              <a:t>P2.3 – Task 03 - </a:t>
            </a:r>
            <a:r>
              <a:rPr lang="en-GB" sz="2000" dirty="0">
                <a:latin typeface="Calibri" pitchFamily="34" charset="0"/>
                <a:cs typeface="Calibri" pitchFamily="34" charset="0"/>
              </a:rPr>
              <a:t>Obtain feedback from potential audiences on what games they like and why.</a:t>
            </a:r>
          </a:p>
          <a:p>
            <a:pPr marL="0" indent="0">
              <a:buNone/>
            </a:pPr>
            <a:r>
              <a:rPr lang="en-GB" sz="2000" b="1" dirty="0" smtClean="0">
                <a:latin typeface="Calibri" pitchFamily="34" charset="0"/>
                <a:cs typeface="Calibri" pitchFamily="34" charset="0"/>
              </a:rPr>
              <a:t>D2.1 </a:t>
            </a:r>
            <a:r>
              <a:rPr lang="en-GB" sz="2000" dirty="0">
                <a:latin typeface="Calibri" pitchFamily="34" charset="0"/>
                <a:cs typeface="Calibri" pitchFamily="34" charset="0"/>
              </a:rPr>
              <a:t>– </a:t>
            </a:r>
            <a:r>
              <a:rPr lang="en-GB" sz="2000" b="1" dirty="0">
                <a:latin typeface="Calibri" pitchFamily="34" charset="0"/>
                <a:cs typeface="Calibri" pitchFamily="34" charset="0"/>
              </a:rPr>
              <a:t>Task </a:t>
            </a:r>
            <a:r>
              <a:rPr lang="en-GB" sz="2000" b="1" dirty="0" smtClean="0">
                <a:latin typeface="Calibri" pitchFamily="34" charset="0"/>
                <a:cs typeface="Calibri" pitchFamily="34" charset="0"/>
              </a:rPr>
              <a:t>04 </a:t>
            </a:r>
            <a:r>
              <a:rPr lang="en-GB" sz="2000" b="1" dirty="0">
                <a:latin typeface="Calibri" pitchFamily="34" charset="0"/>
                <a:cs typeface="Calibri" pitchFamily="34" charset="0"/>
              </a:rPr>
              <a:t>– </a:t>
            </a:r>
            <a:r>
              <a:rPr lang="en-GB" sz="2000" dirty="0" smtClean="0">
                <a:latin typeface="Calibri" pitchFamily="34" charset="0"/>
                <a:cs typeface="Calibri" pitchFamily="34" charset="0"/>
              </a:rPr>
              <a:t>Source</a:t>
            </a:r>
            <a:r>
              <a:rPr lang="en-GB" sz="2000" dirty="0">
                <a:latin typeface="Calibri" pitchFamily="34" charset="0"/>
                <a:cs typeface="Calibri" pitchFamily="34" charset="0"/>
              </a:rPr>
              <a:t>, evidence and discuss different expansion packs for 3 games in terms of Content, Appeal and Quality.</a:t>
            </a:r>
          </a:p>
          <a:p>
            <a:pPr marL="0" indent="0">
              <a:buNone/>
            </a:pPr>
            <a:r>
              <a:rPr lang="en-GB" sz="2000" b="1" dirty="0" smtClean="0">
                <a:latin typeface="Calibri" pitchFamily="34" charset="0"/>
                <a:cs typeface="Calibri" pitchFamily="34" charset="0"/>
              </a:rPr>
              <a:t>P2.4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05 </a:t>
            </a:r>
            <a:r>
              <a:rPr lang="en-GB" sz="2000" b="1" dirty="0">
                <a:latin typeface="Calibri" pitchFamily="34" charset="0"/>
                <a:cs typeface="Calibri" pitchFamily="34" charset="0"/>
              </a:rPr>
              <a:t>– </a:t>
            </a:r>
            <a:r>
              <a:rPr lang="en-GB" sz="2000" dirty="0" smtClean="0">
                <a:latin typeface="Calibri" pitchFamily="34" charset="0"/>
                <a:cs typeface="Calibri" pitchFamily="34" charset="0"/>
              </a:rPr>
              <a:t>For </a:t>
            </a:r>
            <a:r>
              <a:rPr lang="en-GB" sz="2000" dirty="0">
                <a:latin typeface="Calibri" pitchFamily="34" charset="0"/>
                <a:cs typeface="Calibri" pitchFamily="34" charset="0"/>
              </a:rPr>
              <a:t>your game, investigate 3 ideas for expansion packs for the planned game. </a:t>
            </a:r>
            <a:endParaRPr lang="en-GB" sz="2000" dirty="0" smtClean="0">
              <a:latin typeface="Calibri" pitchFamily="34" charset="0"/>
              <a:cs typeface="Calibri" pitchFamily="34" charset="0"/>
            </a:endParaRPr>
          </a:p>
          <a:p>
            <a:pPr marL="0" indent="0">
              <a:buNone/>
            </a:pPr>
            <a:r>
              <a:rPr lang="en-GB" sz="2000" b="1" dirty="0">
                <a:latin typeface="Calibri" pitchFamily="34" charset="0"/>
                <a:cs typeface="Calibri" pitchFamily="34" charset="0"/>
              </a:rPr>
              <a:t>P2.5 - Task 06 –</a:t>
            </a:r>
            <a:r>
              <a:rPr lang="en-GB" sz="2000" dirty="0">
                <a:latin typeface="Calibri" pitchFamily="34" charset="0"/>
                <a:cs typeface="Calibri" pitchFamily="34" charset="0"/>
              </a:rPr>
              <a:t> Using the template, produce a story board of your game covering all the necessary elements.</a:t>
            </a:r>
          </a:p>
          <a:p>
            <a:pPr marL="0" lvl="1" indent="0">
              <a:lnSpc>
                <a:spcPct val="80000"/>
              </a:lnSpc>
              <a:buNone/>
              <a:defRPr/>
            </a:pPr>
            <a:r>
              <a:rPr lang="en-GB" sz="2000" b="1" dirty="0" smtClean="0">
                <a:latin typeface="Calibri" pitchFamily="34" charset="0"/>
                <a:cs typeface="Calibri" pitchFamily="34" charset="0"/>
              </a:rPr>
              <a:t>P2.6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07 </a:t>
            </a:r>
            <a:r>
              <a:rPr lang="en-GB" sz="2000" b="1" dirty="0">
                <a:latin typeface="Calibri" pitchFamily="34" charset="0"/>
                <a:cs typeface="Calibri" pitchFamily="34" charset="0"/>
              </a:rPr>
              <a:t>- </a:t>
            </a:r>
            <a:r>
              <a:rPr lang="en-GB" sz="2000" dirty="0">
                <a:latin typeface="Calibri" pitchFamily="34" charset="0"/>
                <a:cs typeface="Calibri" pitchFamily="34" charset="0"/>
              </a:rPr>
              <a:t>Create a Mood Board and Mind Map that indicates overlapping tasks for your game covering all the necessary production tasks.</a:t>
            </a:r>
          </a:p>
          <a:p>
            <a:pPr marL="0" lvl="1" indent="0">
              <a:lnSpc>
                <a:spcPct val="80000"/>
              </a:lnSpc>
              <a:buNone/>
              <a:defRPr/>
            </a:pPr>
            <a:r>
              <a:rPr lang="en-GB" sz="2000" b="1" dirty="0">
                <a:latin typeface="Calibri" pitchFamily="34" charset="0"/>
                <a:cs typeface="Calibri" pitchFamily="34" charset="0"/>
              </a:rPr>
              <a:t>M2.1 – Task </a:t>
            </a:r>
            <a:r>
              <a:rPr lang="en-GB" sz="2000" b="1" dirty="0" smtClean="0">
                <a:latin typeface="Calibri" pitchFamily="34" charset="0"/>
                <a:cs typeface="Calibri" pitchFamily="34" charset="0"/>
              </a:rPr>
              <a:t>08 </a:t>
            </a:r>
            <a:r>
              <a:rPr lang="en-GB" sz="2000" b="1" dirty="0">
                <a:latin typeface="Calibri" pitchFamily="34" charset="0"/>
                <a:cs typeface="Calibri" pitchFamily="34" charset="0"/>
              </a:rPr>
              <a:t>- </a:t>
            </a:r>
            <a:r>
              <a:rPr lang="en-GB" sz="2000" dirty="0">
                <a:latin typeface="Calibri" pitchFamily="34" charset="0"/>
                <a:cs typeface="Calibri" pitchFamily="34" charset="0"/>
              </a:rPr>
              <a:t>Generate a detailed plan for a game concept</a:t>
            </a:r>
          </a:p>
          <a:p>
            <a:pPr marL="0" indent="0">
              <a:buNone/>
            </a:pPr>
            <a:r>
              <a:rPr lang="en-GB" sz="2000" b="1" dirty="0">
                <a:latin typeface="Calibri" pitchFamily="34" charset="0"/>
                <a:cs typeface="Calibri" pitchFamily="34" charset="0"/>
              </a:rPr>
              <a:t>P2.7 – Task 09 - </a:t>
            </a:r>
            <a:r>
              <a:rPr lang="en-GB" sz="2000" dirty="0">
                <a:latin typeface="Calibri" pitchFamily="34" charset="0"/>
                <a:cs typeface="Calibri" pitchFamily="34" charset="0"/>
              </a:rPr>
              <a:t>Create and annotate a series of Individual Sketches for your Characters and Graphics to include annotations</a:t>
            </a:r>
            <a:r>
              <a:rPr lang="en-GB" sz="2000" dirty="0" smtClean="0">
                <a:latin typeface="Calibri" pitchFamily="34" charset="0"/>
                <a:cs typeface="Calibri" pitchFamily="34" charset="0"/>
              </a:rPr>
              <a:t>.</a:t>
            </a:r>
            <a:endParaRPr lang="en-GB" sz="2000" dirty="0">
              <a:latin typeface="Calibri" pitchFamily="34" charset="0"/>
              <a:cs typeface="Calibri" pitchFamily="34" charset="0"/>
            </a:endParaRPr>
          </a:p>
        </p:txBody>
      </p:sp>
      <p:sp>
        <p:nvSpPr>
          <p:cNvPr id="17" name="Title 2"/>
          <p:cNvSpPr>
            <a:spLocks noGrp="1"/>
          </p:cNvSpPr>
          <p:nvPr>
            <p:ph type="title"/>
          </p:nvPr>
        </p:nvSpPr>
        <p:spPr>
          <a:xfrm>
            <a:off x="230832" y="116632"/>
            <a:ext cx="8733656" cy="576064"/>
          </a:xfrm>
        </p:spPr>
        <p:txBody>
          <a:bodyPr>
            <a:noAutofit/>
          </a:bodyPr>
          <a:lstStyle/>
          <a:p>
            <a:r>
              <a:rPr lang="en-GB" dirty="0" smtClean="0"/>
              <a:t>LO2 </a:t>
            </a:r>
            <a:r>
              <a:rPr lang="en-GB" dirty="0" smtClean="0"/>
              <a:t>- Assessment </a:t>
            </a:r>
            <a:r>
              <a:rPr lang="en-GB" dirty="0"/>
              <a:t>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544617"/>
          </a:xfrm>
        </p:spPr>
        <p:txBody>
          <a:bodyPr>
            <a:noAutofit/>
          </a:bodyPr>
          <a:lstStyle/>
          <a:p>
            <a:pPr marL="0" indent="0">
              <a:buNone/>
            </a:pPr>
            <a:r>
              <a:rPr lang="en-GB" sz="1800" b="1" dirty="0" smtClean="0">
                <a:latin typeface="Calibri" pitchFamily="34" charset="0"/>
                <a:cs typeface="Calibri" pitchFamily="34" charset="0"/>
              </a:rPr>
              <a:t>M2.2 </a:t>
            </a:r>
            <a:r>
              <a:rPr lang="en-GB" sz="1800" b="1" dirty="0">
                <a:latin typeface="Calibri" pitchFamily="34" charset="0"/>
                <a:cs typeface="Calibri" pitchFamily="34" charset="0"/>
              </a:rPr>
              <a:t>– Task 10 – </a:t>
            </a:r>
            <a:r>
              <a:rPr lang="en-GB" sz="1800" dirty="0">
                <a:latin typeface="Calibri" pitchFamily="34" charset="0"/>
                <a:cs typeface="Calibri" pitchFamily="34" charset="0"/>
              </a:rPr>
              <a:t>Create and annotate a series of Multiple Sketches for your game characters, objects and environments.</a:t>
            </a:r>
          </a:p>
          <a:p>
            <a:pPr marL="14287" indent="0">
              <a:buNone/>
            </a:pPr>
            <a:r>
              <a:rPr lang="en-GB" sz="1800" b="1" dirty="0">
                <a:latin typeface="Calibri" pitchFamily="34" charset="0"/>
                <a:cs typeface="Calibri" pitchFamily="34" charset="0"/>
              </a:rPr>
              <a:t>P2.8 - Task 11 –</a:t>
            </a:r>
            <a:r>
              <a:rPr lang="en-GB" sz="1800" dirty="0">
                <a:latin typeface="Calibri" pitchFamily="34" charset="0"/>
                <a:cs typeface="Calibri" pitchFamily="34" charset="0"/>
              </a:rPr>
              <a:t> Produce a design sketch of your game interface including details of the necessary elements.</a:t>
            </a:r>
          </a:p>
          <a:p>
            <a:pPr marL="14287" lvl="1" indent="0">
              <a:spcBef>
                <a:spcPts val="400"/>
              </a:spcBef>
              <a:buSzPct val="68000"/>
              <a:buNone/>
            </a:pPr>
            <a:r>
              <a:rPr lang="en-GB" sz="1800" b="1" dirty="0">
                <a:latin typeface="Calibri" pitchFamily="34" charset="0"/>
                <a:cs typeface="Calibri" pitchFamily="34" charset="0"/>
              </a:rPr>
              <a:t>P2.9 - Task 12 – </a:t>
            </a:r>
            <a:r>
              <a:rPr lang="en-GB" sz="1800" dirty="0">
                <a:latin typeface="Calibri" pitchFamily="34" charset="0"/>
                <a:cs typeface="Calibri" pitchFamily="34" charset="0"/>
              </a:rPr>
              <a:t>State the importance of script planning with examples and create a script for your game introduction.</a:t>
            </a:r>
          </a:p>
          <a:p>
            <a:pPr marL="0" indent="0">
              <a:lnSpc>
                <a:spcPct val="80000"/>
              </a:lnSpc>
              <a:buNone/>
              <a:defRPr/>
            </a:pPr>
            <a:r>
              <a:rPr lang="en-US" sz="1800" b="1" dirty="0">
                <a:latin typeface="Calibri" pitchFamily="34" charset="0"/>
                <a:cs typeface="Calibri" pitchFamily="34" charset="0"/>
              </a:rPr>
              <a:t>P2.10 - Task 13 </a:t>
            </a:r>
            <a:r>
              <a:rPr lang="en-US" sz="1800" dirty="0">
                <a:latin typeface="Calibri" pitchFamily="34" charset="0"/>
                <a:cs typeface="Calibri" pitchFamily="34" charset="0"/>
              </a:rPr>
              <a:t>– Using the </a:t>
            </a:r>
            <a:r>
              <a:rPr lang="en-US" sz="1800" dirty="0">
                <a:latin typeface="Calibri" pitchFamily="34" charset="0"/>
                <a:cs typeface="Calibri" pitchFamily="34" charset="0"/>
                <a:hlinkClick r:id="rId3" action="ppaction://hlinkpres?slideindex=1&amp;slidetitle="/>
              </a:rPr>
              <a:t>template</a:t>
            </a:r>
            <a:r>
              <a:rPr lang="en-US" sz="1800" dirty="0">
                <a:latin typeface="Calibri" pitchFamily="34" charset="0"/>
                <a:cs typeface="Calibri" pitchFamily="34" charset="0"/>
              </a:rPr>
              <a:t>, provide relevant details including notes, about the Purpose of the video game project you plan to present.</a:t>
            </a:r>
          </a:p>
          <a:p>
            <a:pPr marL="0" indent="0">
              <a:lnSpc>
                <a:spcPct val="80000"/>
              </a:lnSpc>
              <a:buNone/>
              <a:defRPr/>
            </a:pPr>
            <a:r>
              <a:rPr lang="en-GB" sz="1800" b="1" dirty="0">
                <a:latin typeface="Calibri" pitchFamily="34" charset="0"/>
                <a:cs typeface="Calibri" pitchFamily="34" charset="0"/>
              </a:rPr>
              <a:t>M2.3 – Task 14 – </a:t>
            </a:r>
            <a:r>
              <a:rPr lang="en-GB" sz="1800" dirty="0">
                <a:latin typeface="Calibri" pitchFamily="34" charset="0"/>
                <a:cs typeface="Calibri" pitchFamily="34" charset="0"/>
              </a:rPr>
              <a:t>Within this presentation provide additional detailed game design consists with a justification of each choice.</a:t>
            </a:r>
          </a:p>
          <a:p>
            <a:pPr marL="14287" indent="0">
              <a:buNone/>
            </a:pPr>
            <a:r>
              <a:rPr lang="en-GB" sz="1800" b="1" dirty="0">
                <a:latin typeface="Calibri" pitchFamily="34" charset="0"/>
                <a:cs typeface="Calibri" pitchFamily="34" charset="0"/>
              </a:rPr>
              <a:t>P2.11 –Task 15 – </a:t>
            </a:r>
            <a:r>
              <a:rPr lang="en-GB" sz="1800" dirty="0">
                <a:latin typeface="Calibri" pitchFamily="34" charset="0"/>
                <a:cs typeface="Calibri" pitchFamily="34" charset="0"/>
              </a:rPr>
              <a:t>Create a Gantt or Project file that illustrated the timings of each stage and sub stages of the Game Creation project.</a:t>
            </a:r>
          </a:p>
          <a:p>
            <a:pPr marL="14287" lvl="2" indent="0">
              <a:spcBef>
                <a:spcPts val="400"/>
              </a:spcBef>
              <a:buClr>
                <a:schemeClr val="accent1"/>
              </a:buClr>
              <a:buSzPct val="68000"/>
              <a:buNone/>
            </a:pPr>
            <a:r>
              <a:rPr lang="en-GB" sz="1800" b="1" dirty="0">
                <a:latin typeface="Calibri" pitchFamily="34" charset="0"/>
                <a:cs typeface="Calibri" pitchFamily="34" charset="0"/>
              </a:rPr>
              <a:t>P2.12 – Task 16 – </a:t>
            </a:r>
            <a:r>
              <a:rPr lang="en-GB" sz="1800" dirty="0">
                <a:latin typeface="Calibri" pitchFamily="34" charset="0"/>
                <a:cs typeface="Calibri" pitchFamily="34" charset="0"/>
              </a:rPr>
              <a:t>For your game describe and justify the different resources needed for each stage of the game production.</a:t>
            </a:r>
          </a:p>
          <a:p>
            <a:pPr marL="14287" lvl="2" indent="0">
              <a:spcBef>
                <a:spcPts val="400"/>
              </a:spcBef>
              <a:buClr>
                <a:schemeClr val="accent1"/>
              </a:buClr>
              <a:buSzPct val="68000"/>
              <a:buNone/>
            </a:pPr>
            <a:r>
              <a:rPr lang="en-GB" sz="1800" b="1" dirty="0">
                <a:latin typeface="Calibri" pitchFamily="34" charset="0"/>
                <a:cs typeface="Calibri" pitchFamily="34" charset="0"/>
              </a:rPr>
              <a:t>P2.13 – Task 17 – </a:t>
            </a:r>
            <a:r>
              <a:rPr lang="en-GB" sz="1800" dirty="0">
                <a:latin typeface="Calibri" pitchFamily="34" charset="0"/>
                <a:cs typeface="Calibri" pitchFamily="34" charset="0"/>
              </a:rPr>
              <a:t>For your game describe and justify the different Software tools needed for the game production and justify your choice for each section.</a:t>
            </a:r>
          </a:p>
          <a:p>
            <a:pPr marL="14287" indent="0">
              <a:buNone/>
            </a:pPr>
            <a:r>
              <a:rPr lang="en-GB" sz="1800" b="1" dirty="0">
                <a:latin typeface="Calibri" pitchFamily="34" charset="0"/>
                <a:cs typeface="Calibri" pitchFamily="34" charset="0"/>
              </a:rPr>
              <a:t>D2.1 – Task 18 – </a:t>
            </a:r>
            <a:r>
              <a:rPr lang="en-GB" sz="1800" dirty="0">
                <a:latin typeface="Calibri" pitchFamily="34" charset="0"/>
                <a:cs typeface="Calibri" pitchFamily="34" charset="0"/>
              </a:rPr>
              <a:t>Sketch and plan at least three additional elements or enhancements to your game in terms of downloadable content and describe the value in these additions</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17" name="Title 2"/>
          <p:cNvSpPr>
            <a:spLocks noGrp="1"/>
          </p:cNvSpPr>
          <p:nvPr>
            <p:ph type="title"/>
          </p:nvPr>
        </p:nvSpPr>
        <p:spPr>
          <a:xfrm>
            <a:off x="230832" y="116632"/>
            <a:ext cx="8733656" cy="576064"/>
          </a:xfrm>
        </p:spPr>
        <p:txBody>
          <a:bodyPr>
            <a:noAutofit/>
          </a:bodyPr>
          <a:lstStyle/>
          <a:p>
            <a:r>
              <a:rPr lang="en-GB" dirty="0" smtClean="0"/>
              <a:t>LO2 </a:t>
            </a:r>
            <a:r>
              <a:rPr lang="en-GB" dirty="0" smtClean="0"/>
              <a:t>- Assessment </a:t>
            </a:r>
            <a:r>
              <a:rPr lang="en-GB" dirty="0"/>
              <a:t>Task </a:t>
            </a:r>
            <a:r>
              <a:rPr lang="en-GB" dirty="0" smtClean="0"/>
              <a:t>List</a:t>
            </a:r>
            <a:endParaRPr lang="en-GB" sz="3600" dirty="0"/>
          </a:p>
        </p:txBody>
      </p:sp>
    </p:spTree>
    <p:extLst>
      <p:ext uri="{BB962C8B-B14F-4D97-AF65-F5344CB8AC3E}">
        <p14:creationId xmlns:p14="http://schemas.microsoft.com/office/powerpoint/2010/main" val="3672576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pPr marL="109728" indent="0">
              <a:buNone/>
            </a:pPr>
            <a:r>
              <a:rPr lang="en-GB" sz="1800" b="1" dirty="0" smtClean="0"/>
              <a:t>Assessment Criteria P2</a:t>
            </a:r>
          </a:p>
          <a:p>
            <a:r>
              <a:rPr lang="en-GB" sz="1800" dirty="0" smtClean="0"/>
              <a:t>Learners </a:t>
            </a:r>
            <a:r>
              <a:rPr lang="en-GB" sz="1800" dirty="0"/>
              <a:t>must generate outline ideas for a game concept working within appropriate conventions. The evidence could be a video of the learner presenting their outline game ideas supported by copies of the presentation slides, a presentation document with relevant speaker notes, a promotional newsletter advertising the “up and coming” new game or a report. </a:t>
            </a:r>
            <a:endParaRPr lang="en-GB" sz="1800" dirty="0" smtClean="0"/>
          </a:p>
          <a:p>
            <a:pPr marL="109728" indent="0">
              <a:buNone/>
            </a:pPr>
            <a:r>
              <a:rPr lang="en-GB" sz="1800" b="1" dirty="0"/>
              <a:t>Assessment Criteria </a:t>
            </a:r>
            <a:r>
              <a:rPr lang="en-GB" sz="1800" b="1" dirty="0" smtClean="0"/>
              <a:t>M2</a:t>
            </a:r>
            <a:endParaRPr lang="en-GB" sz="1800" b="1" dirty="0"/>
          </a:p>
          <a:p>
            <a:r>
              <a:rPr lang="en-GB" sz="1800" dirty="0" smtClean="0"/>
              <a:t>Learners </a:t>
            </a:r>
            <a:r>
              <a:rPr lang="en-GB" sz="1800" dirty="0"/>
              <a:t>must produce a detailed plan for a game concept expanding on the ideas outlined in P2.The detailed plan should include the listed items in the teaching content. The detailed plan will take the form of a written document supported by images. </a:t>
            </a:r>
            <a:endParaRPr lang="en-GB" sz="1800" dirty="0" smtClean="0"/>
          </a:p>
          <a:p>
            <a:pPr marL="109728" indent="0">
              <a:buNone/>
            </a:pPr>
            <a:r>
              <a:rPr lang="en-GB" sz="1800" b="1" dirty="0"/>
              <a:t>Assessment Criteria </a:t>
            </a:r>
            <a:r>
              <a:rPr lang="en-GB" sz="1800" b="1" dirty="0" smtClean="0"/>
              <a:t>D2</a:t>
            </a:r>
            <a:endParaRPr lang="en-GB" sz="1800" b="1" dirty="0"/>
          </a:p>
          <a:p>
            <a:r>
              <a:rPr lang="en-GB" sz="1800" dirty="0" smtClean="0"/>
              <a:t>Learners </a:t>
            </a:r>
            <a:r>
              <a:rPr lang="en-GB" sz="1800" dirty="0"/>
              <a:t>should expand on their detailed games plan from M2 and provide ideas for creating an expansion pack to enhance the game further. The evidence could be a video of the learner presenting their ideas for the creation of an expansion pack supported by relevant images as appropriate. Alternatively, learners could provide the presentation slides with speaker notes or produce a report.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P2, M2 and D2</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84976" cy="5616624"/>
          </a:xfrm>
        </p:spPr>
        <p:txBody>
          <a:bodyPr>
            <a:noAutofit/>
          </a:bodyPr>
          <a:lstStyle/>
          <a:p>
            <a:pPr marL="255588" indent="-255588"/>
            <a:r>
              <a:rPr lang="en-GB" sz="2000" dirty="0"/>
              <a:t>Learners should be taught how to generate ideas for a game concept. This may be using questionnaires and interviews, which could be recorded, in order to understand what an audience wants from a game. They should carry out some research looking at sales figures for games to understand which genre sells the most units and who these players are and their social background, gender and age composition. </a:t>
            </a:r>
          </a:p>
          <a:p>
            <a:pPr marL="255588" indent="-255588"/>
            <a:r>
              <a:rPr lang="en-GB" sz="2000" dirty="0"/>
              <a:t>Learners should be taught about add on and expansion packs (again it may be possible to get a visiting speaker who would show learners how much revenue can be generated from these game “</a:t>
            </a:r>
            <a:r>
              <a:rPr lang="en-GB" sz="2000" dirty="0" smtClean="0"/>
              <a:t>add-ons</a:t>
            </a:r>
            <a:r>
              <a:rPr lang="en-GB" sz="2000" dirty="0"/>
              <a:t>”). They could look at games that are available and the expansions that are available for them and how this fits in with the overall game and creates more than just the basic game e.g. gaining access to better weapons, characters etc. </a:t>
            </a:r>
          </a:p>
          <a:p>
            <a:pPr marL="255588" indent="-255588"/>
            <a:r>
              <a:rPr lang="en-GB" sz="2000" dirty="0"/>
              <a:t>Learners should be provided with examples of games design documentation and discuss the importance of preparing good design documentation e.g. to present to interested stakeholders to secure funding to develop their game concept. 	</a:t>
            </a:r>
          </a:p>
        </p:txBody>
      </p:sp>
      <p:sp>
        <p:nvSpPr>
          <p:cNvPr id="3" name="Title 2"/>
          <p:cNvSpPr>
            <a:spLocks noGrp="1"/>
          </p:cNvSpPr>
          <p:nvPr>
            <p:ph type="title"/>
          </p:nvPr>
        </p:nvSpPr>
        <p:spPr>
          <a:xfrm>
            <a:off x="230832" y="116632"/>
            <a:ext cx="8733656" cy="648072"/>
          </a:xfrm>
        </p:spPr>
        <p:txBody>
          <a:bodyPr>
            <a:normAutofit/>
          </a:bodyPr>
          <a:lstStyle/>
          <a:p>
            <a:r>
              <a:rPr lang="en-GB" sz="3200" dirty="0" smtClean="0"/>
              <a:t>LO2 </a:t>
            </a:r>
            <a:r>
              <a:rPr lang="en-GB" sz="3200" dirty="0"/>
              <a:t>- Understand game platform types</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328592"/>
          </a:xfrm>
        </p:spPr>
        <p:txBody>
          <a:bodyPr>
            <a:noAutofit/>
          </a:bodyPr>
          <a:lstStyle/>
          <a:p>
            <a:pPr marL="266700" indent="-252413"/>
            <a:r>
              <a:rPr lang="en-GB" sz="1700" dirty="0" smtClean="0"/>
              <a:t>Since the first home console and home computer games have existed as categories, genres. In the 38 years since Atari VCS dominated the market, the genres have remained, none have disappeared but a few new have been added. Pong in 1972 was considered a sport game, similar to air hockey or tennis, Pacman in 1980 was considered action, Night Driver for Driving, Qwak in 1974 for Shooting, Atari Football in 1978 for Sport, Galaxian and Space Invaders in 1978 were a space shooter, Maze was a puzzle, Dungeon Keeper was an RPG, Kong was a platformer and Zork was an adventure.</a:t>
            </a:r>
          </a:p>
          <a:p>
            <a:pPr marL="266700" indent="-252413"/>
            <a:r>
              <a:rPr lang="en-GB" sz="1700" dirty="0" smtClean="0"/>
              <a:t>Since then new genres include RTS, FPS, MMORPG, Brain training, Simulations and Gambling. Each of these has a history and each of these has had a cycle of development with each new console and platform that has been released.</a:t>
            </a:r>
          </a:p>
          <a:p>
            <a:pPr marL="266700" indent="-252413"/>
            <a:r>
              <a:rPr lang="en-GB" sz="1700" dirty="0" smtClean="0"/>
              <a:t>Crossover genres are also prevalent, action RPG’s like Tomb Raider, FPS and driving like GTA, Puzzle and Adventure like Resident Evil and Space simulations with RTS like the classic Elite.</a:t>
            </a:r>
          </a:p>
          <a:p>
            <a:pPr marL="266700" indent="-252413"/>
            <a:r>
              <a:rPr lang="en-GB" sz="1700" dirty="0" smtClean="0"/>
              <a:t>And then there are the odd games that do not fall into a category like Fruit Slice, is it action, is it cooking, online games like Sugar Sugar, is it simulation or classed as platform</a:t>
            </a:r>
            <a:r>
              <a:rPr lang="en-GB" sz="1700" dirty="0"/>
              <a:t> or </a:t>
            </a:r>
            <a:r>
              <a:rPr lang="en-GB" sz="1700" dirty="0" smtClean="0"/>
              <a:t>Snake, one of the most played games of all time but not considered a game at all. These games tend to capture a market in a small period of time</a:t>
            </a:r>
            <a:endParaRPr lang="en-GB" sz="1700" dirty="0"/>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5796136"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10" name="Round Same Side Corner Rectangle 9">
            <a:hlinkClick r:id="rId7"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Title 2"/>
          <p:cNvSpPr>
            <a:spLocks noGrp="1"/>
          </p:cNvSpPr>
          <p:nvPr>
            <p:ph type="title"/>
          </p:nvPr>
        </p:nvSpPr>
        <p:spPr>
          <a:xfrm>
            <a:off x="230832" y="116632"/>
            <a:ext cx="8733656" cy="720080"/>
          </a:xfrm>
        </p:spPr>
        <p:txBody>
          <a:bodyPr>
            <a:normAutofit/>
          </a:bodyPr>
          <a:lstStyle/>
          <a:p>
            <a:r>
              <a:rPr lang="en-GB" dirty="0" smtClean="0"/>
              <a:t>P2.1 </a:t>
            </a:r>
            <a:r>
              <a:rPr lang="en-GB" dirty="0"/>
              <a:t>- </a:t>
            </a:r>
            <a:r>
              <a:rPr lang="en-GB" dirty="0" smtClean="0"/>
              <a:t>Genre </a:t>
            </a:r>
            <a:r>
              <a:rPr lang="en-GB" dirty="0"/>
              <a:t>of </a:t>
            </a:r>
            <a:r>
              <a:rPr lang="en-GB" dirty="0" smtClean="0"/>
              <a:t>Computer Game</a:t>
            </a:r>
            <a:endParaRPr lang="en-GB" dirty="0"/>
          </a:p>
        </p:txBody>
      </p:sp>
    </p:spTree>
    <p:extLst>
      <p:ext uri="{BB962C8B-B14F-4D97-AF65-F5344CB8AC3E}">
        <p14:creationId xmlns:p14="http://schemas.microsoft.com/office/powerpoint/2010/main" val="3592817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19261"/>
            <a:ext cx="8712968" cy="5462067"/>
          </a:xfrm>
        </p:spPr>
        <p:txBody>
          <a:bodyPr>
            <a:normAutofit fontScale="70000" lnSpcReduction="20000"/>
          </a:bodyPr>
          <a:lstStyle/>
          <a:p>
            <a:r>
              <a:rPr lang="en-GB" b="1" dirty="0" smtClean="0"/>
              <a:t>P2.1 </a:t>
            </a:r>
            <a:r>
              <a:rPr lang="en-GB" b="1" dirty="0" smtClean="0"/>
              <a:t>– Task </a:t>
            </a:r>
            <a:r>
              <a:rPr lang="en-GB" b="1" dirty="0" smtClean="0"/>
              <a:t>01 </a:t>
            </a:r>
            <a:r>
              <a:rPr lang="en-GB" dirty="0" smtClean="0"/>
              <a:t>– Using examples from different eras, describe the aim and purpose of the different range of genres that exist in computer games.</a:t>
            </a:r>
          </a:p>
          <a:p>
            <a:endParaRPr lang="en-GB" dirty="0"/>
          </a:p>
          <a:p>
            <a:pPr marL="109728" indent="0">
              <a:buNone/>
            </a:pPr>
            <a:endParaRPr lang="en-GB" dirty="0"/>
          </a:p>
          <a:p>
            <a:pPr marL="109728" indent="0">
              <a:buNone/>
            </a:pPr>
            <a:endParaRPr lang="en-GB" dirty="0" smtClean="0"/>
          </a:p>
          <a:p>
            <a:endParaRPr lang="en-GB" dirty="0" smtClean="0"/>
          </a:p>
          <a:p>
            <a:endParaRPr lang="en-GB" dirty="0"/>
          </a:p>
          <a:p>
            <a:pPr marL="109728" indent="0">
              <a:buNone/>
            </a:pPr>
            <a:endParaRPr lang="en-GB" sz="2400" dirty="0"/>
          </a:p>
          <a:p>
            <a:r>
              <a:rPr lang="en-GB" dirty="0" smtClean="0"/>
              <a:t>From the list above and using the headings below with a range of examples throughout the history of gaming, compare the Purpose and Aim of the genres of gaming with examples. </a:t>
            </a:r>
          </a:p>
          <a:p>
            <a:pPr marL="536575" indent="-244475">
              <a:buFont typeface="+mj-lt"/>
              <a:buAutoNum type="arabicPeriod"/>
            </a:pPr>
            <a:r>
              <a:rPr lang="en-GB" dirty="0" smtClean="0"/>
              <a:t>Purpose – What does the user hope to achieve, what do they have to do to get there.</a:t>
            </a:r>
          </a:p>
          <a:p>
            <a:pPr marL="536575" indent="-244475">
              <a:buFont typeface="+mj-lt"/>
              <a:buAutoNum type="arabicPeriod"/>
            </a:pPr>
            <a:r>
              <a:rPr lang="en-GB" dirty="0" smtClean="0"/>
              <a:t>Development – What has changed over the years, what is the same.</a:t>
            </a:r>
          </a:p>
          <a:p>
            <a:pPr marL="536575" indent="-244475">
              <a:buFont typeface="+mj-lt"/>
              <a:buAutoNum type="arabicPeriod"/>
            </a:pPr>
            <a:r>
              <a:rPr lang="en-GB" dirty="0" smtClean="0"/>
              <a:t>Considerations – What does the ingredients the company have to put in there to keep the target audience coming back.</a:t>
            </a:r>
          </a:p>
          <a:p>
            <a:pPr marL="536575" indent="-244475">
              <a:buFont typeface="+mj-lt"/>
              <a:buAutoNum type="arabicPeriod"/>
            </a:pPr>
            <a:r>
              <a:rPr lang="en-GB" dirty="0" smtClean="0"/>
              <a:t>Popularity – What makes one game in the genre better than another</a:t>
            </a:r>
            <a:r>
              <a:rPr lang="en-GB" dirty="0" smtClean="0"/>
              <a:t>.</a:t>
            </a:r>
          </a:p>
          <a:p>
            <a:pPr marL="536575" indent="-244475">
              <a:buFont typeface="+mj-lt"/>
              <a:buAutoNum type="arabicPeriod"/>
            </a:pPr>
            <a:r>
              <a:rPr lang="en-GB" dirty="0" smtClean="0"/>
              <a:t>Saleability </a:t>
            </a:r>
            <a:r>
              <a:rPr lang="en-GB" dirty="0"/>
              <a:t>of </a:t>
            </a:r>
            <a:r>
              <a:rPr lang="en-GB" dirty="0" smtClean="0"/>
              <a:t>game genres</a:t>
            </a:r>
            <a:endParaRPr lang="en-GB" dirty="0"/>
          </a:p>
          <a:p>
            <a:pPr marL="536575" indent="-244475">
              <a:buFont typeface="+mj-lt"/>
              <a:buAutoNum type="arabicPeriod"/>
            </a:pPr>
            <a:endParaRPr lang="en-GB" dirty="0" smtClean="0"/>
          </a:p>
          <a:p>
            <a:pPr marL="536575" indent="-244475">
              <a:buFont typeface="+mj-lt"/>
              <a:buAutoNum type="arabicPeriod"/>
            </a:pPr>
            <a:endParaRPr lang="en-GB" dirty="0" smtClean="0"/>
          </a:p>
          <a:p>
            <a:pPr marL="536575" indent="-244475">
              <a:buFont typeface="+mj-lt"/>
              <a:buAutoNum type="arabicPeriod"/>
            </a:pPr>
            <a:endParaRPr lang="en-GB" dirty="0"/>
          </a:p>
        </p:txBody>
      </p:sp>
      <p:sp>
        <p:nvSpPr>
          <p:cNvPr id="3" name="Title 2"/>
          <p:cNvSpPr>
            <a:spLocks noGrp="1"/>
          </p:cNvSpPr>
          <p:nvPr>
            <p:ph type="title"/>
          </p:nvPr>
        </p:nvSpPr>
        <p:spPr>
          <a:xfrm>
            <a:off x="230832" y="116632"/>
            <a:ext cx="8733656" cy="720080"/>
          </a:xfrm>
        </p:spPr>
        <p:txBody>
          <a:bodyPr>
            <a:normAutofit/>
          </a:bodyPr>
          <a:lstStyle/>
          <a:p>
            <a:r>
              <a:rPr lang="en-GB" dirty="0" smtClean="0"/>
              <a:t>P2.1 </a:t>
            </a:r>
            <a:r>
              <a:rPr lang="en-GB" dirty="0"/>
              <a:t>- </a:t>
            </a:r>
            <a:r>
              <a:rPr lang="en-GB" dirty="0" smtClean="0"/>
              <a:t>Genre </a:t>
            </a:r>
            <a:r>
              <a:rPr lang="en-GB" dirty="0"/>
              <a:t>of </a:t>
            </a:r>
            <a:r>
              <a:rPr lang="en-GB" dirty="0" smtClean="0"/>
              <a:t>Computer Game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98226380"/>
              </p:ext>
            </p:extLst>
          </p:nvPr>
        </p:nvGraphicFramePr>
        <p:xfrm>
          <a:off x="251520" y="1956440"/>
          <a:ext cx="8640960" cy="1112520"/>
        </p:xfrm>
        <a:graphic>
          <a:graphicData uri="http://schemas.openxmlformats.org/drawingml/2006/table">
            <a:tbl>
              <a:tblPr firstRow="1" bandRow="1">
                <a:tableStyleId>{5C22544A-7EE6-4342-B048-85BDC9FD1C3A}</a:tableStyleId>
              </a:tblPr>
              <a:tblGrid>
                <a:gridCol w="1800200"/>
                <a:gridCol w="1944216"/>
                <a:gridCol w="2376264"/>
                <a:gridCol w="2520280"/>
              </a:tblGrid>
              <a:tr h="370840">
                <a:tc>
                  <a:txBody>
                    <a:bodyPr/>
                    <a:lstStyle/>
                    <a:p>
                      <a:pPr algn="ctr"/>
                      <a:r>
                        <a:rPr lang="en-GB" sz="1600" b="1" dirty="0" smtClean="0"/>
                        <a:t>Platform</a:t>
                      </a:r>
                      <a:endParaRPr lang="en-GB" sz="1600" b="1" dirty="0"/>
                    </a:p>
                  </a:txBody>
                  <a:tcPr/>
                </a:tc>
                <a:tc>
                  <a:txBody>
                    <a:bodyPr/>
                    <a:lstStyle/>
                    <a:p>
                      <a:pPr algn="ctr"/>
                      <a:r>
                        <a:rPr lang="en-GB" sz="1600" b="1" dirty="0" smtClean="0"/>
                        <a:t>Adventure</a:t>
                      </a:r>
                      <a:endParaRPr lang="en-GB" sz="1600" b="1" dirty="0"/>
                    </a:p>
                  </a:txBody>
                  <a:tcPr/>
                </a:tc>
                <a:tc>
                  <a:txBody>
                    <a:bodyPr/>
                    <a:lstStyle/>
                    <a:p>
                      <a:pPr algn="ctr"/>
                      <a:r>
                        <a:rPr lang="en-GB" sz="1600" b="1" dirty="0" smtClean="0"/>
                        <a:t>Role Playing Game</a:t>
                      </a:r>
                      <a:endParaRPr lang="en-GB" sz="1600" b="1" dirty="0"/>
                    </a:p>
                  </a:txBody>
                  <a:tcPr/>
                </a:tc>
                <a:tc>
                  <a:txBody>
                    <a:bodyPr/>
                    <a:lstStyle/>
                    <a:p>
                      <a:pPr algn="ctr"/>
                      <a:r>
                        <a:rPr lang="en-GB" sz="1600" b="1" dirty="0" smtClean="0"/>
                        <a:t>First Person Shooter</a:t>
                      </a:r>
                      <a:endParaRPr lang="en-GB" sz="1600" b="1" dirty="0"/>
                    </a:p>
                  </a:txBody>
                  <a:tcPr/>
                </a:tc>
              </a:tr>
              <a:tr h="370840">
                <a:tc>
                  <a:txBody>
                    <a:bodyPr/>
                    <a:lstStyle/>
                    <a:p>
                      <a:pPr algn="ctr"/>
                      <a:r>
                        <a:rPr lang="en-GB" sz="1600" b="1" dirty="0" smtClean="0"/>
                        <a:t>Puzzle</a:t>
                      </a:r>
                      <a:endParaRPr lang="en-GB" sz="1600" b="1" dirty="0"/>
                    </a:p>
                  </a:txBody>
                  <a:tcPr/>
                </a:tc>
                <a:tc>
                  <a:txBody>
                    <a:bodyPr/>
                    <a:lstStyle/>
                    <a:p>
                      <a:pPr algn="ctr"/>
                      <a:r>
                        <a:rPr lang="en-GB" sz="1600" b="1" dirty="0" smtClean="0"/>
                        <a:t>Brain Training</a:t>
                      </a:r>
                      <a:endParaRPr lang="en-GB" sz="1600" b="1" dirty="0"/>
                    </a:p>
                  </a:txBody>
                  <a:tcPr/>
                </a:tc>
                <a:tc>
                  <a:txBody>
                    <a:bodyPr/>
                    <a:lstStyle/>
                    <a:p>
                      <a:pPr algn="ctr"/>
                      <a:r>
                        <a:rPr lang="en-GB" sz="1600" b="1" dirty="0" smtClean="0"/>
                        <a:t>Sport</a:t>
                      </a:r>
                      <a:endParaRPr lang="en-GB" sz="1600" b="1" dirty="0"/>
                    </a:p>
                  </a:txBody>
                  <a:tcPr/>
                </a:tc>
                <a:tc>
                  <a:txBody>
                    <a:bodyPr/>
                    <a:lstStyle/>
                    <a:p>
                      <a:pPr algn="ctr"/>
                      <a:r>
                        <a:rPr lang="en-GB" sz="1600" b="1" dirty="0" smtClean="0"/>
                        <a:t>Driving</a:t>
                      </a:r>
                      <a:endParaRPr lang="en-GB" sz="1600" b="1" dirty="0"/>
                    </a:p>
                  </a:txBody>
                  <a:tcPr/>
                </a:tc>
              </a:tr>
              <a:tr h="370840">
                <a:tc>
                  <a:txBody>
                    <a:bodyPr/>
                    <a:lstStyle/>
                    <a:p>
                      <a:pPr algn="ctr"/>
                      <a:r>
                        <a:rPr lang="en-GB" sz="1600" b="1" dirty="0" smtClean="0"/>
                        <a:t>Simulation</a:t>
                      </a:r>
                      <a:endParaRPr lang="en-GB" sz="1600" b="1" dirty="0"/>
                    </a:p>
                  </a:txBody>
                  <a:tcPr/>
                </a:tc>
                <a:tc>
                  <a:txBody>
                    <a:bodyPr/>
                    <a:lstStyle/>
                    <a:p>
                      <a:pPr algn="ctr"/>
                      <a:r>
                        <a:rPr lang="en-GB" sz="1600" b="1" dirty="0" smtClean="0"/>
                        <a:t>Action</a:t>
                      </a:r>
                      <a:endParaRPr lang="en-GB" sz="1600" b="1" dirty="0"/>
                    </a:p>
                  </a:txBody>
                  <a:tcPr/>
                </a:tc>
                <a:tc>
                  <a:txBody>
                    <a:bodyPr/>
                    <a:lstStyle/>
                    <a:p>
                      <a:pPr algn="ctr"/>
                      <a:r>
                        <a:rPr lang="en-GB" sz="1600" b="1" dirty="0" smtClean="0"/>
                        <a:t>Board Games</a:t>
                      </a:r>
                      <a:endParaRPr lang="en-GB" sz="1600" b="1" dirty="0"/>
                    </a:p>
                  </a:txBody>
                  <a:tcPr/>
                </a:tc>
                <a:tc>
                  <a:txBody>
                    <a:bodyPr/>
                    <a:lstStyle/>
                    <a:p>
                      <a:pPr algn="ctr"/>
                      <a:r>
                        <a:rPr lang="en-GB" sz="1600" b="1" dirty="0" smtClean="0"/>
                        <a:t>MMORPG</a:t>
                      </a:r>
                      <a:endParaRPr lang="en-GB" sz="1600" b="1" dirty="0"/>
                    </a:p>
                  </a:txBody>
                  <a:tcPr/>
                </a:tc>
              </a:tr>
            </a:tbl>
          </a:graphicData>
        </a:graphic>
      </p:graphicFrame>
      <p:sp>
        <p:nvSpPr>
          <p:cNvPr id="5" name="Round Same Side Corner Rectangle 4">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2"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3"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5796136"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7"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597367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3888432"/>
          </a:xfrm>
        </p:spPr>
        <p:txBody>
          <a:bodyPr>
            <a:normAutofit fontScale="92500" lnSpcReduction="10000"/>
          </a:bodyPr>
          <a:lstStyle/>
          <a:p>
            <a:pPr marL="252413" indent="-252413"/>
            <a:r>
              <a:rPr lang="en-GB" sz="2400" dirty="0" smtClean="0"/>
              <a:t>For the rest of this project you will be designing, planning and researching your own game. That game needs to be defined and then adapted to the needs of the intended audience. At this stage you will need to decide what kind of game it will be.</a:t>
            </a:r>
          </a:p>
          <a:p>
            <a:pPr marL="252413" indent="-252413"/>
            <a:r>
              <a:rPr lang="en-GB" sz="2400" dirty="0" smtClean="0"/>
              <a:t>For every game idea there is a game that is similar on the market which is why your product will need a USP. You will need to research the USP and nature of the game with evidence and outline how the game reaches the needs of the target audience in terms of playability and content.</a:t>
            </a:r>
          </a:p>
          <a:p>
            <a:pPr marL="0" indent="0">
              <a:buNone/>
            </a:pPr>
            <a:r>
              <a:rPr lang="en-GB" sz="2400" b="1" dirty="0" smtClean="0"/>
              <a:t>P2.2 - Task 02 – </a:t>
            </a:r>
            <a:r>
              <a:rPr lang="en-GB" sz="2400" dirty="0" smtClean="0"/>
              <a:t>For a game in the same genre, specify the purpose, audience, objectives and storyline.</a:t>
            </a:r>
            <a:endParaRPr lang="en-GB" sz="2400" dirty="0"/>
          </a:p>
        </p:txBody>
      </p:sp>
      <p:sp>
        <p:nvSpPr>
          <p:cNvPr id="3" name="Title 2"/>
          <p:cNvSpPr>
            <a:spLocks noGrp="1"/>
          </p:cNvSpPr>
          <p:nvPr>
            <p:ph type="title"/>
          </p:nvPr>
        </p:nvSpPr>
        <p:spPr>
          <a:xfrm>
            <a:off x="230832" y="116632"/>
            <a:ext cx="8733656" cy="576064"/>
          </a:xfrm>
        </p:spPr>
        <p:txBody>
          <a:bodyPr>
            <a:noAutofit/>
          </a:bodyPr>
          <a:lstStyle/>
          <a:p>
            <a:r>
              <a:rPr lang="en-GB" sz="2400" dirty="0" smtClean="0"/>
              <a:t>P2.2 </a:t>
            </a:r>
            <a:r>
              <a:rPr lang="en-GB" sz="2400" dirty="0" smtClean="0"/>
              <a:t>- Understand </a:t>
            </a:r>
            <a:r>
              <a:rPr lang="en-GB" sz="2400" dirty="0"/>
              <a:t>game platform </a:t>
            </a:r>
            <a:r>
              <a:rPr lang="en-GB" sz="2400" dirty="0" smtClean="0"/>
              <a:t>types – Initial Research</a:t>
            </a:r>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797283982"/>
              </p:ext>
            </p:extLst>
          </p:nvPr>
        </p:nvGraphicFramePr>
        <p:xfrm>
          <a:off x="323528" y="4682832"/>
          <a:ext cx="8568952" cy="1554480"/>
        </p:xfrm>
        <a:graphic>
          <a:graphicData uri="http://schemas.openxmlformats.org/drawingml/2006/table">
            <a:tbl>
              <a:tblPr firstRow="1" bandRow="1">
                <a:tableStyleId>{5C22544A-7EE6-4342-B048-85BDC9FD1C3A}</a:tableStyleId>
              </a:tblPr>
              <a:tblGrid>
                <a:gridCol w="2016224"/>
                <a:gridCol w="2520280"/>
                <a:gridCol w="1890210"/>
                <a:gridCol w="2142238"/>
              </a:tblGrid>
              <a:tr h="488863">
                <a:tc>
                  <a:txBody>
                    <a:bodyPr/>
                    <a:lstStyle/>
                    <a:p>
                      <a:pPr algn="ctr"/>
                      <a:r>
                        <a:rPr lang="en-GB" b="1" dirty="0" smtClean="0"/>
                        <a:t>Game genres</a:t>
                      </a:r>
                      <a:endParaRPr lang="en-GB" b="1" dirty="0"/>
                    </a:p>
                  </a:txBody>
                  <a:tcPr/>
                </a:tc>
                <a:tc>
                  <a:txBody>
                    <a:bodyPr/>
                    <a:lstStyle/>
                    <a:p>
                      <a:pPr algn="ctr"/>
                      <a:r>
                        <a:rPr lang="en-GB" b="1" dirty="0" smtClean="0"/>
                        <a:t>Overview of the game</a:t>
                      </a:r>
                      <a:endParaRPr lang="en-GB" b="1" dirty="0"/>
                    </a:p>
                  </a:txBody>
                  <a:tcPr/>
                </a:tc>
                <a:tc>
                  <a:txBody>
                    <a:bodyPr/>
                    <a:lstStyle/>
                    <a:p>
                      <a:pPr algn="ctr"/>
                      <a:r>
                        <a:rPr lang="en-GB" b="1" dirty="0" smtClean="0"/>
                        <a:t>Objectives</a:t>
                      </a:r>
                      <a:endParaRPr lang="en-GB" b="1" dirty="0"/>
                    </a:p>
                  </a:txBody>
                  <a:tcPr/>
                </a:tc>
                <a:tc>
                  <a:txBody>
                    <a:bodyPr/>
                    <a:lstStyle/>
                    <a:p>
                      <a:pPr algn="ctr"/>
                      <a:r>
                        <a:rPr lang="en-GB" dirty="0" smtClean="0"/>
                        <a:t>Characters</a:t>
                      </a:r>
                      <a:endParaRPr lang="en-GB" dirty="0"/>
                    </a:p>
                  </a:txBody>
                  <a:tcPr/>
                </a:tc>
              </a:tr>
              <a:tr h="907889">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b="1" dirty="0" smtClean="0"/>
                        <a:t>Plot/ script/ story/ environment</a:t>
                      </a:r>
                    </a:p>
                  </a:txBody>
                  <a:tcPr/>
                </a:tc>
                <a:tc>
                  <a:txBody>
                    <a:bodyPr/>
                    <a:lstStyle/>
                    <a:p>
                      <a:pPr algn="ctr"/>
                      <a:r>
                        <a:rPr lang="en-GB" b="1" dirty="0" smtClean="0"/>
                        <a:t>Intended interface(s) platform </a:t>
                      </a:r>
                      <a:endParaRPr lang="en-GB" b="1" dirty="0"/>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b="1" dirty="0" smtClean="0"/>
                        <a:t>Audience in terms of age, gender, serious verses casual gamer, playability </a:t>
                      </a:r>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190525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688632"/>
          </a:xfrm>
        </p:spPr>
        <p:txBody>
          <a:bodyPr>
            <a:normAutofit fontScale="70000" lnSpcReduction="20000"/>
          </a:bodyPr>
          <a:lstStyle/>
          <a:p>
            <a:r>
              <a:rPr lang="en-GB" dirty="0" smtClean="0"/>
              <a:t>Now that you have an idea of what kind of game t make and the general feeling of what sells and what does not, and with the general idea of your game in mind, you need to seek primary information form your target audience on what in particular would make a good game for them, what is it they are specifically looking for in that genre and why they might be interested in your idea for a game.</a:t>
            </a:r>
          </a:p>
          <a:p>
            <a:pPr marL="109728" indent="0">
              <a:buNone/>
            </a:pPr>
            <a:r>
              <a:rPr lang="en-GB" b="1" dirty="0" smtClean="0"/>
              <a:t>P2.3 – Task 03 - </a:t>
            </a:r>
            <a:r>
              <a:rPr lang="en-GB" dirty="0" smtClean="0"/>
              <a:t>Obtain </a:t>
            </a:r>
            <a:r>
              <a:rPr lang="en-GB" dirty="0"/>
              <a:t>feedback from potential audiences on what games they like and </a:t>
            </a:r>
            <a:r>
              <a:rPr lang="en-GB" dirty="0" smtClean="0"/>
              <a:t>why.</a:t>
            </a:r>
          </a:p>
          <a:p>
            <a:r>
              <a:rPr lang="en-GB" dirty="0" smtClean="0"/>
              <a:t>For this you will need to create and use a questionnaire or do an interview with several respondents on what game they like and why. You will need to ask a series of questions that are more qualitative than quantitative and needs to ask very specific questions about style, format, gameplay, </a:t>
            </a:r>
            <a:r>
              <a:rPr lang="en-GB" dirty="0" smtClean="0"/>
              <a:t> control mechanism, single and multilayer options and general features of the game genre that they prefer.</a:t>
            </a:r>
          </a:p>
          <a:p>
            <a:r>
              <a:rPr lang="en-GB" dirty="0" smtClean="0"/>
              <a:t>With this feedback analyse what it is that is common in theme for the target audienc</a:t>
            </a:r>
            <a:r>
              <a:rPr lang="en-GB" dirty="0" smtClean="0"/>
              <a:t>e of this kind of game format. For a questionnaire you can use Survey Monkey, digital or paper based versions. For an interview there needs to be a varied age range  of the audience and questions need to be non-leading.</a:t>
            </a:r>
          </a:p>
          <a:p>
            <a:r>
              <a:rPr lang="en-GB" dirty="0" smtClean="0"/>
              <a:t>Both forms of feedback should include what they do not like about the genre and there should be some indication as to online and offline content.</a:t>
            </a:r>
            <a:endParaRPr lang="en-GB" dirty="0"/>
          </a:p>
        </p:txBody>
      </p:sp>
      <p:sp>
        <p:nvSpPr>
          <p:cNvPr id="3" name="Title 2"/>
          <p:cNvSpPr>
            <a:spLocks noGrp="1"/>
          </p:cNvSpPr>
          <p:nvPr>
            <p:ph type="title"/>
          </p:nvPr>
        </p:nvSpPr>
        <p:spPr>
          <a:xfrm>
            <a:off x="230832" y="116632"/>
            <a:ext cx="8733656" cy="576064"/>
          </a:xfrm>
        </p:spPr>
        <p:txBody>
          <a:bodyPr>
            <a:noAutofit/>
          </a:bodyPr>
          <a:lstStyle/>
          <a:p>
            <a:r>
              <a:rPr lang="en-GB" sz="2600" dirty="0" smtClean="0"/>
              <a:t>P2.2 </a:t>
            </a:r>
            <a:r>
              <a:rPr lang="en-GB" sz="2600" dirty="0" smtClean="0"/>
              <a:t>- Understand </a:t>
            </a:r>
            <a:r>
              <a:rPr lang="en-GB" sz="2600" dirty="0"/>
              <a:t>game platform </a:t>
            </a:r>
            <a:r>
              <a:rPr lang="en-GB" sz="2600" dirty="0" smtClean="0"/>
              <a:t>types - Feedback </a:t>
            </a:r>
            <a:endParaRPr lang="en-GB" sz="2600" dirty="0"/>
          </a:p>
        </p:txBody>
      </p:sp>
    </p:spTree>
    <p:extLst>
      <p:ext uri="{BB962C8B-B14F-4D97-AF65-F5344CB8AC3E}">
        <p14:creationId xmlns:p14="http://schemas.microsoft.com/office/powerpoint/2010/main" val="2356953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7128792" cy="4752528"/>
          </a:xfrm>
        </p:spPr>
        <p:txBody>
          <a:bodyPr>
            <a:noAutofit/>
          </a:bodyPr>
          <a:lstStyle/>
          <a:p>
            <a:pPr marL="269875" indent="-255588"/>
            <a:r>
              <a:rPr lang="en-GB" sz="1600" dirty="0" smtClean="0"/>
              <a:t>Now the idea of the game is in your mind and the feedback from the target audience has indicated what they like and do not like about the genre, you need to think of the short and long term goals for the marketed game.</a:t>
            </a:r>
          </a:p>
          <a:p>
            <a:pPr marL="269875" indent="-255588"/>
            <a:r>
              <a:rPr lang="en-GB" sz="1600" dirty="0" smtClean="0"/>
              <a:t>For this you need to consider the possibility of expansion packs and what works well with them in the industry. For this you should find three games with expansion packs and review them based on content, quality and what they bring to them game in terms of appeal to the target audience. These should be 3 clearly different kinds of expansion packs for different games.</a:t>
            </a:r>
          </a:p>
          <a:p>
            <a:pPr marL="269875" indent="-255588"/>
            <a:r>
              <a:rPr lang="en-GB" sz="1600" dirty="0" smtClean="0"/>
              <a:t>Games with expansion packs include Sims, COD, Oblivion and Skyrim, Football Manager, Civilisation, WOW, </a:t>
            </a:r>
            <a:r>
              <a:rPr lang="en-GB" sz="1600" dirty="0" err="1" smtClean="0"/>
              <a:t>Starcraft</a:t>
            </a:r>
            <a:r>
              <a:rPr lang="en-GB" sz="1600" dirty="0" smtClean="0"/>
              <a:t> and LOL. Packs can be whole new worlds, maps or simple patches and upgrades.</a:t>
            </a:r>
          </a:p>
          <a:p>
            <a:pPr marL="14287" indent="0">
              <a:buNone/>
            </a:pPr>
            <a:r>
              <a:rPr lang="en-GB" sz="1600" b="1" dirty="0" smtClean="0"/>
              <a:t>D2.1 </a:t>
            </a:r>
            <a:r>
              <a:rPr lang="en-GB" sz="1600" dirty="0" smtClean="0"/>
              <a:t>– </a:t>
            </a:r>
            <a:r>
              <a:rPr lang="en-GB" sz="1600" b="1" dirty="0"/>
              <a:t>Task </a:t>
            </a:r>
            <a:r>
              <a:rPr lang="en-GB" sz="1600" b="1" dirty="0" smtClean="0"/>
              <a:t>04 </a:t>
            </a:r>
            <a:r>
              <a:rPr lang="en-GB" sz="1600" b="1" dirty="0"/>
              <a:t>– </a:t>
            </a:r>
            <a:r>
              <a:rPr lang="en-GB" sz="1600" dirty="0" smtClean="0"/>
              <a:t>Source, evidence and discuss different expansion packs for 3 games in terms of Content, Appeal and Quality.</a:t>
            </a:r>
          </a:p>
          <a:p>
            <a:pPr marL="14287" indent="0">
              <a:buNone/>
            </a:pPr>
            <a:r>
              <a:rPr lang="en-GB" sz="1600" b="1" dirty="0" smtClean="0"/>
              <a:t>P2.4 – </a:t>
            </a:r>
            <a:r>
              <a:rPr lang="en-GB" sz="1600" b="1" dirty="0"/>
              <a:t>Task </a:t>
            </a:r>
            <a:r>
              <a:rPr lang="en-GB" sz="1600" b="1" dirty="0" smtClean="0"/>
              <a:t>05 </a:t>
            </a:r>
            <a:r>
              <a:rPr lang="en-GB" sz="1600" b="1" dirty="0"/>
              <a:t>– </a:t>
            </a:r>
            <a:r>
              <a:rPr lang="en-GB" sz="1600" dirty="0" smtClean="0"/>
              <a:t>For your game, investigate 3 </a:t>
            </a:r>
            <a:r>
              <a:rPr lang="en-GB" sz="1600" dirty="0"/>
              <a:t>ideas for expansion packs for the planned </a:t>
            </a:r>
            <a:r>
              <a:rPr lang="en-GB" sz="1600" dirty="0" smtClean="0"/>
              <a:t>game. </a:t>
            </a:r>
            <a:endParaRPr lang="en-GB" sz="1600" dirty="0"/>
          </a:p>
          <a:p>
            <a:pPr marL="14287" indent="0">
              <a:buNone/>
            </a:pPr>
            <a:endParaRPr lang="en-GB" sz="1600" dirty="0"/>
          </a:p>
          <a:p>
            <a:pPr marL="269875" indent="-255588"/>
            <a:endParaRPr lang="en-GB" sz="1600" dirty="0"/>
          </a:p>
        </p:txBody>
      </p:sp>
      <p:sp>
        <p:nvSpPr>
          <p:cNvPr id="3" name="Title 2"/>
          <p:cNvSpPr>
            <a:spLocks noGrp="1"/>
          </p:cNvSpPr>
          <p:nvPr>
            <p:ph type="title"/>
          </p:nvPr>
        </p:nvSpPr>
        <p:spPr>
          <a:xfrm>
            <a:off x="230832" y="116632"/>
            <a:ext cx="8733656" cy="576064"/>
          </a:xfrm>
        </p:spPr>
        <p:txBody>
          <a:bodyPr>
            <a:noAutofit/>
          </a:bodyPr>
          <a:lstStyle/>
          <a:p>
            <a:r>
              <a:rPr lang="en-GB" sz="2400" dirty="0" smtClean="0"/>
              <a:t>D</a:t>
            </a:r>
            <a:r>
              <a:rPr lang="en-GB" sz="2400" dirty="0" smtClean="0"/>
              <a:t>2.1 </a:t>
            </a:r>
            <a:r>
              <a:rPr lang="en-GB" sz="2400" dirty="0" smtClean="0"/>
              <a:t>- Understand </a:t>
            </a:r>
            <a:r>
              <a:rPr lang="en-GB" sz="2400" dirty="0"/>
              <a:t>game platform </a:t>
            </a:r>
            <a:r>
              <a:rPr lang="en-GB" sz="2400" dirty="0" smtClean="0"/>
              <a:t>types – Expansions</a:t>
            </a:r>
            <a:endParaRPr lang="en-GB" sz="2400" dirty="0"/>
          </a:p>
        </p:txBody>
      </p:sp>
      <p:graphicFrame>
        <p:nvGraphicFramePr>
          <p:cNvPr id="4" name="Table 3"/>
          <p:cNvGraphicFramePr>
            <a:graphicFrameLocks noGrp="1"/>
          </p:cNvGraphicFramePr>
          <p:nvPr>
            <p:extLst>
              <p:ext uri="{D42A27DB-BD31-4B8C-83A1-F6EECF244321}">
                <p14:modId xmlns:p14="http://schemas.microsoft.com/office/powerpoint/2010/main" val="1567265049"/>
              </p:ext>
            </p:extLst>
          </p:nvPr>
        </p:nvGraphicFramePr>
        <p:xfrm>
          <a:off x="179512" y="5564336"/>
          <a:ext cx="8784975" cy="889000"/>
        </p:xfrm>
        <a:graphic>
          <a:graphicData uri="http://schemas.openxmlformats.org/drawingml/2006/table">
            <a:tbl>
              <a:tblPr firstRow="1" bandRow="1">
                <a:tableStyleId>{5C22544A-7EE6-4342-B048-85BDC9FD1C3A}</a:tableStyleId>
              </a:tblPr>
              <a:tblGrid>
                <a:gridCol w="2928325"/>
                <a:gridCol w="2472275"/>
                <a:gridCol w="3384375"/>
              </a:tblGrid>
              <a:tr h="370840">
                <a:tc>
                  <a:txBody>
                    <a:bodyPr/>
                    <a:lstStyle/>
                    <a:p>
                      <a:pPr algn="ctr"/>
                      <a:r>
                        <a:rPr lang="en-GB" sz="1400" b="1" dirty="0" smtClean="0"/>
                        <a:t>Type of Pack and price</a:t>
                      </a:r>
                      <a:endParaRPr lang="en-GB" sz="1400" b="1" dirty="0"/>
                    </a:p>
                  </a:txBody>
                  <a:tcPr/>
                </a:tc>
                <a:tc>
                  <a:txBody>
                    <a:bodyPr/>
                    <a:lstStyle/>
                    <a:p>
                      <a:pPr algn="ctr"/>
                      <a:r>
                        <a:rPr lang="en-GB" sz="1400" b="1" dirty="0" smtClean="0"/>
                        <a:t>What is in the pack</a:t>
                      </a:r>
                      <a:endParaRPr lang="en-GB" sz="1400" b="1" dirty="0"/>
                    </a:p>
                  </a:txBody>
                  <a:tcPr/>
                </a:tc>
                <a:tc>
                  <a:txBody>
                    <a:bodyPr/>
                    <a:lstStyle/>
                    <a:p>
                      <a:pPr algn="ctr"/>
                      <a:r>
                        <a:rPr lang="en-GB" sz="1400" b="1" dirty="0" smtClean="0"/>
                        <a:t>What does it add to the game</a:t>
                      </a:r>
                      <a:endParaRPr lang="en-GB" sz="1400" b="1" dirty="0"/>
                    </a:p>
                  </a:txBody>
                  <a:tcPr/>
                </a:tc>
              </a:tr>
              <a:tr h="370840">
                <a:tc>
                  <a:txBody>
                    <a:bodyPr/>
                    <a:lstStyle/>
                    <a:p>
                      <a:pPr algn="ctr"/>
                      <a:r>
                        <a:rPr lang="en-GB" sz="1400" b="1" dirty="0" smtClean="0"/>
                        <a:t>How will it appeal to the audience</a:t>
                      </a:r>
                      <a:endParaRPr lang="en-GB" sz="1400" b="1" dirty="0"/>
                    </a:p>
                  </a:txBody>
                  <a:tcPr/>
                </a:tc>
                <a:tc>
                  <a:txBody>
                    <a:bodyPr/>
                    <a:lstStyle/>
                    <a:p>
                      <a:pPr algn="ctr"/>
                      <a:r>
                        <a:rPr lang="en-GB" sz="1400" b="1" dirty="0" smtClean="0"/>
                        <a:t>Technical</a:t>
                      </a:r>
                      <a:r>
                        <a:rPr lang="en-GB" sz="1400" b="1" baseline="0" dirty="0" smtClean="0"/>
                        <a:t> specifications</a:t>
                      </a:r>
                      <a:endParaRPr lang="en-GB" sz="1400" b="1" dirty="0"/>
                    </a:p>
                  </a:txBody>
                  <a:tcPr/>
                </a:tc>
                <a:tc>
                  <a:txBody>
                    <a:bodyPr/>
                    <a:lstStyle/>
                    <a:p>
                      <a:pPr algn="ctr"/>
                      <a:r>
                        <a:rPr lang="en-GB" sz="1400" b="1" dirty="0" smtClean="0"/>
                        <a:t>Your</a:t>
                      </a:r>
                      <a:r>
                        <a:rPr lang="en-GB" sz="1400" b="1" baseline="0" dirty="0" smtClean="0"/>
                        <a:t> opinion as to quality, content and justification.</a:t>
                      </a:r>
                      <a:endParaRPr lang="en-GB" sz="1400" b="1" dirty="0"/>
                    </a:p>
                  </a:txBody>
                  <a:tcPr/>
                </a:tc>
              </a:tr>
            </a:tbl>
          </a:graphicData>
        </a:graphic>
      </p:graphicFrame>
    </p:spTree>
    <p:extLst>
      <p:ext uri="{BB962C8B-B14F-4D97-AF65-F5344CB8AC3E}">
        <p14:creationId xmlns:p14="http://schemas.microsoft.com/office/powerpoint/2010/main" val="23230536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14493</TotalTime>
  <Words>5524</Words>
  <Application>Microsoft Office PowerPoint</Application>
  <PresentationFormat>On-screen Show (4:3)</PresentationFormat>
  <Paragraphs>332</Paragraphs>
  <Slides>29</Slides>
  <Notes>7</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Concourse</vt:lpstr>
      <vt:lpstr>Unit 32</vt:lpstr>
      <vt:lpstr>LO2 - Assessment Criteria</vt:lpstr>
      <vt:lpstr>Assessment Criteria P2, M2 and D2</vt:lpstr>
      <vt:lpstr>LO2 - Understand game platform types</vt:lpstr>
      <vt:lpstr>P2.1 - Genre of Computer Game</vt:lpstr>
      <vt:lpstr>P2.1 - Genre of Computer Game</vt:lpstr>
      <vt:lpstr>P2.2 - Understand game platform types – Initial Research</vt:lpstr>
      <vt:lpstr>P2.2 - Understand game platform types - Feedback </vt:lpstr>
      <vt:lpstr>D2.1 - Understand game platform types – Expansions</vt:lpstr>
      <vt:lpstr>P2.5 – Planning - Introduction</vt:lpstr>
      <vt:lpstr>PowerPoint Presentation</vt:lpstr>
      <vt:lpstr>PowerPoint Presentation</vt:lpstr>
      <vt:lpstr>PowerPoint Presentation</vt:lpstr>
      <vt:lpstr>P2.6, M2.1 – Conceptual Planning - Storyboards - Visualisations</vt:lpstr>
      <vt:lpstr>PowerPoint Presentation</vt:lpstr>
      <vt:lpstr>PowerPoint Presentation</vt:lpstr>
      <vt:lpstr>P2.8 - Outline Design Methods – Visualisation Sketches</vt:lpstr>
      <vt:lpstr>P2.9 - Outline Design Methods – Script Planning</vt:lpstr>
      <vt:lpstr>P2.10 - Outline Design Methods – Project Plan</vt:lpstr>
      <vt:lpstr>PowerPoint Presentation</vt:lpstr>
      <vt:lpstr>P2.11 - Outline Design Methods – Milestones and Concurrent tasks</vt:lpstr>
      <vt:lpstr>P2.11 - Outline Design Methods – Milestones and Concurrent tasks</vt:lpstr>
      <vt:lpstr>P2.12 – Project Plan – Resources</vt:lpstr>
      <vt:lpstr>P2.13 – Project Plan –Software</vt:lpstr>
      <vt:lpstr>P2.13 – Project Plan –Software</vt:lpstr>
      <vt:lpstr>PowerPoint Presentation</vt:lpstr>
      <vt:lpstr>PowerPoint Presentation</vt:lpstr>
      <vt:lpstr>LO2 - Assessment Task List</vt:lpstr>
      <vt:lpstr>LO2 -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328</cp:revision>
  <dcterms:created xsi:type="dcterms:W3CDTF">2010-12-28T13:51:34Z</dcterms:created>
  <dcterms:modified xsi:type="dcterms:W3CDTF">2014-07-30T13:45:33Z</dcterms:modified>
</cp:coreProperties>
</file>